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Slides/notesSlide11.xml" ContentType="application/vnd.openxmlformats-officedocument.presentationml.notesSlide+xml"/>
  <Override PartName="/ppt/presentation.xml" ContentType="application/vnd.openxmlformats-officedocument.presentationml.presentation.main+xml"/>
  <Override PartName="/ppt/comments/modernComment_111_0.xml" ContentType="application/vnd.ms-powerpoint.comments+xml"/>
  <Override PartName="/ppt/authors.xml" ContentType="application/vnd.ms-powerpoint.authors+xml"/>
  <Override PartName="/docProps/app.xml" ContentType="application/vnd.openxmlformats-officedocument.extended-properties+xml"/>
  <Override PartName="/ppt/slides/slide18.xml" ContentType="application/vnd.openxmlformats-officedocument.presentationml.slide+xml"/>
  <Override PartName="/docProps/core.xml" ContentType="application/vnd.openxmlformats-package.core-properties+xml"/>
  <Override PartName="/ppt/notesSlides/notesSlide4.xml" ContentType="application/vnd.openxmlformats-officedocument.presentationml.notesSlide+xml"/>
  <Override PartName="/ppt/slides/slide2.xml" ContentType="application/vnd.openxmlformats-officedocument.presentationml.slide+xml"/>
  <Override PartName="/ppt/notesSlides/notesSlide13.xml" ContentType="application/vnd.openxmlformats-officedocument.presentationml.notesSlide+xml"/>
  <Override PartName="/ppt/comments/modernComment_108_0.xml" ContentType="application/vnd.ms-powerpoint.comments+xml"/>
  <Override PartName="/ppt/slides/slide6.xml" ContentType="application/vnd.openxmlformats-officedocument.presentationml.slide+xml"/>
  <Override PartName="/ppt/comments/modernComment_113_0.xml" ContentType="application/vnd.ms-powerpoint.comments+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18.xml" ContentType="application/vnd.openxmlformats-officedocument.presentationml.notesSlide+xml"/>
  <Override PartName="/ppt/slides/slide20.xml" ContentType="application/vnd.openxmlformats-officedocument.presentationml.slide+xml"/>
  <Override PartName="/ppt/notesMasters/notesMaster1.xml" ContentType="application/vnd.openxmlformats-officedocument.presentationml.notesMaster+xml"/>
  <Override PartName="/ppt/viewProps.xml" ContentType="application/vnd.openxmlformats-officedocument.presentationml.viewProps+xml"/>
  <Override PartName="/ppt/slideLayouts/slideLayout1.xml" ContentType="application/vnd.openxmlformats-officedocument.presentationml.slideLayout+xml"/>
  <Override PartName="/ppt/notesSlides/notesSlide17.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slideMasters/slideMaster1.xml" ContentType="application/vnd.openxmlformats-officedocument.presentationml.slideMaster+xml"/>
  <Override PartName="/ppt/slides/slide1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79" r:id="rId5"/>
    <p:sldId id="278" r:id="rId6"/>
    <p:sldId id="259" r:id="rId7"/>
    <p:sldId id="260" r:id="rId8"/>
    <p:sldId id="261" r:id="rId9"/>
    <p:sldId id="262" r:id="rId10"/>
    <p:sldId id="263" r:id="rId11"/>
    <p:sldId id="264" r:id="rId12"/>
    <p:sldId id="265" r:id="rId13"/>
    <p:sldId id="266" r:id="rId14"/>
    <p:sldId id="267" r:id="rId15"/>
    <p:sldId id="268" r:id="rId16"/>
    <p:sldId id="270" r:id="rId17"/>
    <p:sldId id="271" r:id="rId18"/>
    <p:sldId id="272" r:id="rId19"/>
    <p:sldId id="269" r:id="rId20"/>
    <p:sldId id="273" r:id="rId21"/>
    <p:sldId id="274" r:id="rId22"/>
    <p:sldId id="275" r:id="rId23"/>
    <p:sldId id="276" r:id="rId24"/>
    <p:sldId id="277" r:id="rId25"/>
  </p:sldIdLst>
  <p:sldSz cx="13716000" cy="7715250"/>
  <p:notesSz cx="7715250" cy="13716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DBE42C-CCDA-310F-7375-5FAC33C0C479}" name="Kellen Liu" initials="KL" userId="S::kliu@twbs.com::dfe8c770-2912-4b47-9fc6-3c0ca614643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4D98"/>
    <a:srgbClr val="F4F5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3030" autoAdjust="0"/>
  </p:normalViewPr>
  <p:slideViewPr>
    <p:cSldViewPr snapToGrid="0" snapToObjects="1">
      <p:cViewPr>
        <p:scale>
          <a:sx n="57" d="100"/>
          <a:sy n="57" d="100"/>
        </p:scale>
        <p:origin x="720"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comments/modernComment_108_0.xml><?xml version="1.0" encoding="utf-8"?>
<p188:cmLst xmlns:a="http://schemas.openxmlformats.org/drawingml/2006/main" xmlns:r="http://schemas.openxmlformats.org/officeDocument/2006/relationships" xmlns:p188="http://schemas.microsoft.com/office/powerpoint/2018/8/main">
  <p188:cm id="{9C9F40D4-6391-4151-92FF-F1B27C7E575C}" authorId="{23DBE42C-CCDA-310F-7375-5FAC33C0C479}" created="2026-09-14T19:15:32.136">
    <pc:sldMkLst xmlns:pc="http://schemas.microsoft.com/office/powerpoint/2013/main/command">
      <pc:docMk/>
      <pc:sldMk cId="0" sldId="264"/>
    </pc:sldMkLst>
    <p188:txBody>
      <a:bodyPr/>
      <a:lstStyle/>
      <a:p>
        <a:r>
          <a:rPr lang="en-US"/>
          <a:t>Cut candidate – I think all of this info is implied</a:t>
        </a:r>
      </a:p>
    </p188:txBody>
  </p188:cm>
</p188:cmLst>
</file>

<file path=ppt/comments/modernComment_111_0.xml><?xml version="1.0" encoding="utf-8"?>
<p188:cmLst xmlns:a="http://schemas.openxmlformats.org/drawingml/2006/main" xmlns:r="http://schemas.openxmlformats.org/officeDocument/2006/relationships" xmlns:p188="http://schemas.microsoft.com/office/powerpoint/2018/8/main">
  <p188:cm id="{38342E47-8AA2-442B-BD31-CAB80BF98268}" authorId="{23DBE42C-CCDA-310F-7375-5FAC33C0C479}" created="2026-09-14T19:39:58.647">
    <pc:sldMkLst xmlns:pc="http://schemas.microsoft.com/office/powerpoint/2013/main/command">
      <pc:docMk/>
      <pc:sldMk cId="0" sldId="273"/>
    </pc:sldMkLst>
    <p188:txBody>
      <a:bodyPr/>
      <a:lstStyle/>
      <a:p>
        <a:r>
          <a:rPr lang="en-US"/>
          <a:t>Again, maybe a cut candidate</a:t>
        </a:r>
      </a:p>
    </p188:txBody>
  </p188:cm>
</p188:cmLst>
</file>

<file path=ppt/comments/modernComment_113_0.xml><?xml version="1.0" encoding="utf-8"?>
<p188:cmLst xmlns:a="http://schemas.openxmlformats.org/drawingml/2006/main" xmlns:r="http://schemas.openxmlformats.org/officeDocument/2006/relationships" xmlns:p188="http://schemas.microsoft.com/office/powerpoint/2018/8/main">
  <p188:cm id="{5ADF2268-5ABA-4725-86AC-3C95B02EAD73}" authorId="{23DBE42C-CCDA-310F-7375-5FAC33C0C479}" created="2026-09-14T19:41:42.885">
    <pc:sldMkLst xmlns:pc="http://schemas.microsoft.com/office/powerpoint/2013/main/command">
      <pc:docMk/>
      <pc:sldMk cId="0" sldId="275"/>
    </pc:sldMkLst>
    <p188:txBody>
      <a:bodyPr/>
      <a:lstStyle/>
      <a:p>
        <a:r>
          <a:rPr lang="en-US"/>
          <a:t>Maybe this slide belongs as a safeguard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231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Kellen</a:t>
            </a:r>
          </a:p>
          <a:p>
            <a:r>
              <a:rPr lang="en-US" sz="1200" kern="1200" dirty="0">
                <a:solidFill>
                  <a:schemeClr val="tx1"/>
                </a:solidFill>
                <a:effectLst/>
                <a:latin typeface="+mn-lt"/>
                <a:ea typeface="+mn-ea"/>
                <a:cs typeface="+mn-cs"/>
              </a:rPr>
              <a:t>Good morning. I'm Kellen with Third Wave Business Systems.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We’ve been implementing and supporting B1 for manufacturers and distributors for about thirty years. We have a strong history as a B1 ISV partner as well – we’ve won a few SAP Pinnacle Awards back in the day, and we’ve got tools like </a:t>
            </a:r>
            <a:r>
              <a:rPr lang="en-US" sz="1200" kern="1200" dirty="0" err="1">
                <a:solidFill>
                  <a:schemeClr val="tx1"/>
                </a:solidFill>
                <a:effectLst/>
                <a:latin typeface="+mn-lt"/>
                <a:ea typeface="+mn-ea"/>
                <a:cs typeface="+mn-cs"/>
              </a:rPr>
              <a:t>Bizweaver</a:t>
            </a:r>
            <a:r>
              <a:rPr lang="en-US" sz="1200" kern="1200" dirty="0">
                <a:solidFill>
                  <a:schemeClr val="tx1"/>
                </a:solidFill>
                <a:effectLst/>
                <a:latin typeface="+mn-lt"/>
                <a:ea typeface="+mn-ea"/>
                <a:cs typeface="+mn-cs"/>
              </a:rPr>
              <a:t>, Advanced Productivity Pack, and </a:t>
            </a:r>
            <a:r>
              <a:rPr lang="en-US" sz="1200" kern="1200" dirty="0" err="1">
                <a:solidFill>
                  <a:schemeClr val="tx1"/>
                </a:solidFill>
                <a:effectLst/>
                <a:latin typeface="+mn-lt"/>
                <a:ea typeface="+mn-ea"/>
                <a:cs typeface="+mn-cs"/>
              </a:rPr>
              <a:t>CreditCard</a:t>
            </a:r>
            <a:r>
              <a:rPr lang="en-US" sz="1200" kern="1200" dirty="0">
                <a:solidFill>
                  <a:schemeClr val="tx1"/>
                </a:solidFill>
                <a:effectLst/>
                <a:latin typeface="+mn-lt"/>
                <a:ea typeface="+mn-ea"/>
                <a:cs typeface="+mn-cs"/>
              </a:rPr>
              <a:t> that span the entire North American ecosystem.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the past six months, Third Wave has been working on Forge AI. It all started with the idea that SAP Business One remains the source of truth in the age of AI. Forge interacts with your ERP the same way that a person or an add-on would.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we’ll talk about the story of how Forge and SAP B1 works at one customer, transforming two workflows, and what actually happened when we put them 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Kellen</a:t>
            </a:r>
          </a:p>
          <a:p>
            <a:r>
              <a:rPr lang="en-US" sz="1200" kern="1200" dirty="0">
                <a:solidFill>
                  <a:schemeClr val="tx1"/>
                </a:solidFill>
                <a:effectLst/>
                <a:latin typeface="+mn-lt"/>
                <a:ea typeface="+mn-ea"/>
                <a:cs typeface="+mn-cs"/>
              </a:rPr>
              <a:t>The customer is Harney &amp; Sons Fine Teas, and I’ve got Chris McKenna here who was so kind to make the journey over to join us. Some of you have their tea in your kitchen — they've been blending tea in upstate New York since 1983. And like a lot of the manufacturers in this room, they run SAP Business One, but also have a meaningful part of their process run on paper.</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Chris — would you mind telling everyone a little more about Harney?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Chris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**Quick background on Harney and his role**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Kellen --</a:t>
            </a:r>
            <a:r>
              <a:rPr lang="en-US" sz="1200" b="1" kern="1200" dirty="0" err="1">
                <a:solidFill>
                  <a:schemeClr val="tx1"/>
                </a:solidFill>
                <a:effectLst/>
                <a:latin typeface="+mn-lt"/>
                <a:ea typeface="+mn-ea"/>
                <a:cs typeface="+mn-cs"/>
              </a:rPr>
              <a:t>vQuestons</a:t>
            </a:r>
            <a:r>
              <a:rPr lang="en-US" sz="1200" b="1" kern="1200" dirty="0">
                <a:solidFill>
                  <a:schemeClr val="tx1"/>
                </a:solidFill>
                <a:effectLst/>
                <a:latin typeface="+mn-lt"/>
                <a:ea typeface="+mn-ea"/>
                <a:cs typeface="+mn-cs"/>
              </a:rPr>
              <a:t> for Chris (only if there’s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did a production shift actually look like before any of this? Walk them through a 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Chris, when something went wrong on a paper form — how did you find out about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How much of a shift supervisor's day was going into paperwork rather than production?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Kellen</a:t>
            </a:r>
          </a:p>
          <a:p>
            <a:r>
              <a:rPr lang="en-US" sz="1200" kern="1200" dirty="0">
                <a:solidFill>
                  <a:schemeClr val="tx1"/>
                </a:solidFill>
                <a:effectLst/>
                <a:latin typeface="+mn-lt"/>
                <a:ea typeface="+mn-ea"/>
                <a:cs typeface="+mn-cs"/>
              </a:rPr>
              <a:t>Today, we’re going to look at two workflows Chris used Forge AI to setup at Harney.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we’re going through, here’s the one nonnegotiable Chris and the Harney team needed to be true: even in the age of AI, nothing leaves SAP unreviewed. Harney went on SAP Business One for the trust in their data system, and we couldn’t jeopardize any part of that even as we were improving operations.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6FA2C-729A-9F6E-6D46-371F75D6EE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C418DE-8A17-9771-C87F-22C43E114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521291-D6E5-9A8A-2B97-2E0D13B28B70}"/>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Kellen</a:t>
            </a:r>
          </a:p>
          <a:p>
            <a:r>
              <a:rPr lang="en-US" sz="1200" kern="1200" dirty="0">
                <a:solidFill>
                  <a:schemeClr val="tx1"/>
                </a:solidFill>
                <a:effectLst/>
                <a:latin typeface="+mn-lt"/>
                <a:ea typeface="+mn-ea"/>
                <a:cs typeface="+mn-cs"/>
              </a:rPr>
              <a:t>Both workflows we’re going to cover today have the same shape: a messy human input, checked against live SAP data, verified by a </a:t>
            </a:r>
            <a:r>
              <a:rPr lang="en-US" sz="1200" kern="1200" dirty="0" err="1">
                <a:solidFill>
                  <a:schemeClr val="tx1"/>
                </a:solidFill>
                <a:effectLst/>
                <a:latin typeface="+mn-lt"/>
                <a:ea typeface="+mn-ea"/>
                <a:cs typeface="+mn-cs"/>
              </a:rPr>
              <a:t>sueprvisor</a:t>
            </a:r>
            <a:r>
              <a:rPr lang="en-US" sz="1200" kern="1200" dirty="0">
                <a:solidFill>
                  <a:schemeClr val="tx1"/>
                </a:solidFill>
                <a:effectLst/>
                <a:latin typeface="+mn-lt"/>
                <a:ea typeface="+mn-ea"/>
                <a:cs typeface="+mn-cs"/>
              </a:rPr>
              <a:t>, and only then written into SAP.</a:t>
            </a: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0FEE37A-EC0F-E193-26DE-A07660F7A317}"/>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726860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60DAB-D10C-2354-D0BC-BDB0919B1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E1317-4343-3D82-5C7E-D5A9258FB5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1D300-24C6-0929-3F2E-754657C2C0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Kellen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every step, Forge brings AI that sits in the middle doing the </a:t>
            </a:r>
            <a:r>
              <a:rPr lang="en-US" sz="1200" b="1" kern="1200" dirty="0">
                <a:solidFill>
                  <a:schemeClr val="tx1"/>
                </a:solidFill>
                <a:effectLst/>
                <a:latin typeface="+mn-lt"/>
                <a:ea typeface="+mn-ea"/>
                <a:cs typeface="+mn-cs"/>
              </a:rPr>
              <a:t>data reading</a:t>
            </a:r>
            <a:r>
              <a:rPr lang="en-US" sz="1200" kern="1200" dirty="0">
                <a:solidFill>
                  <a:schemeClr val="tx1"/>
                </a:solidFill>
                <a:effectLst/>
                <a:latin typeface="+mn-lt"/>
                <a:ea typeface="+mn-ea"/>
                <a:cs typeface="+mn-cs"/>
              </a:rPr>
              <a:t> and the </a:t>
            </a:r>
            <a:r>
              <a:rPr lang="en-US" sz="1200" b="1" kern="1200" dirty="0">
                <a:solidFill>
                  <a:schemeClr val="tx1"/>
                </a:solidFill>
                <a:effectLst/>
                <a:latin typeface="+mn-lt"/>
                <a:ea typeface="+mn-ea"/>
                <a:cs typeface="+mn-cs"/>
              </a:rPr>
              <a:t>matching</a:t>
            </a:r>
            <a:r>
              <a:rPr lang="en-US" sz="1200" kern="1200" dirty="0">
                <a:solidFill>
                  <a:schemeClr val="tx1"/>
                </a:solidFill>
                <a:effectLst/>
                <a:latin typeface="+mn-lt"/>
                <a:ea typeface="+mn-ea"/>
                <a:cs typeface="+mn-cs"/>
              </a:rPr>
              <a:t>, the parts that humans are innately bad at. For Third Wave, that's the design principle. If you take one thing away from this session, take the shape — this is the philosophy behind how Third Wave is bringing AI to SAP Business One.</a:t>
            </a:r>
          </a:p>
        </p:txBody>
      </p:sp>
      <p:sp>
        <p:nvSpPr>
          <p:cNvPr id="4" name="Slide Number Placeholder 3">
            <a:extLst>
              <a:ext uri="{FF2B5EF4-FFF2-40B4-BE49-F238E27FC236}">
                <a16:creationId xmlns:a16="http://schemas.microsoft.com/office/drawing/2014/main" id="{3CF76E1A-1403-5DD8-0802-0E1932730E9B}"/>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160676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Kellen</a:t>
            </a:r>
          </a:p>
          <a:p>
            <a:r>
              <a:rPr lang="en-US" sz="1200" kern="1200" dirty="0">
                <a:solidFill>
                  <a:schemeClr val="tx1"/>
                </a:solidFill>
                <a:effectLst/>
                <a:latin typeface="+mn-lt"/>
                <a:ea typeface="+mn-ea"/>
                <a:cs typeface="+mn-cs"/>
              </a:rPr>
              <a:t>The first workflow we’ll look at is the production floor.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Kellen</a:t>
            </a:r>
          </a:p>
          <a:p>
            <a:r>
              <a:rPr lang="en-US" sz="1200" kern="1200" dirty="0">
                <a:solidFill>
                  <a:schemeClr val="tx1"/>
                </a:solidFill>
                <a:effectLst/>
                <a:latin typeface="+mn-lt"/>
                <a:ea typeface="+mn-ea"/>
                <a:cs typeface="+mn-cs"/>
              </a:rPr>
              <a:t>So Chris – so when Mike first came to you with Forge, I recall there being a little hesitation on using AI, but at the time there were significant challenges your production team was facing already. Mind walking us through what things looked like in more detail?</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Chris</a:t>
            </a:r>
          </a:p>
          <a:p>
            <a:r>
              <a:rPr lang="en-US" sz="1200" kern="1200" dirty="0">
                <a:solidFill>
                  <a:schemeClr val="tx1"/>
                </a:solidFill>
                <a:effectLst/>
                <a:latin typeface="+mn-lt"/>
                <a:ea typeface="+mn-ea"/>
                <a:cs typeface="+mn-cs"/>
              </a:rPr>
              <a:t>Four things were true about Harney's floor. I'd guess at least two are true about the shop floor for every business in this room.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First, production is departmentalized — at Harney, there’s more than twenty departments making our products. Each one has its own components, its own batches, and its own sense of what a reasonable quantity looks like.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Second, because Harney works with food, every gram has to trace to a batch, a bin, and a production order, with a best-before date on every batch. That’s compliance, and many of the folks in the room are going to have their version of FDA.</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Third — and this is the honest one — the rules around production existed, but they lived in people's heads.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KL interrupts</a:t>
            </a:r>
            <a:r>
              <a:rPr lang="en-US" sz="1200" kern="1200" dirty="0">
                <a:solidFill>
                  <a:schemeClr val="tx1"/>
                </a:solidFill>
                <a:effectLst/>
                <a:latin typeface="+mn-lt"/>
                <a:ea typeface="+mn-ea"/>
                <a:cs typeface="+mn-cs"/>
              </a:rPr>
              <a:t>: Chris, could give an example of a production process that ran on people knowing?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Chris</a:t>
            </a:r>
            <a:r>
              <a:rPr lang="en-US" sz="1200" kern="1200" dirty="0">
                <a:solidFill>
                  <a:schemeClr val="tx1"/>
                </a:solidFill>
                <a:effectLst/>
                <a:latin typeface="+mn-lt"/>
                <a:ea typeface="+mn-ea"/>
                <a:cs typeface="+mn-cs"/>
              </a:rPr>
              <a:t>: Sure, Drying times on a blend. How far over plan is acceptable in this department versus that one. Who's allowed to wave an exception through. None of it was written anywhere a system could read.</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fourth, the expensive one. When something did go wrong — a receipt entered twice, a component issue that never got recorded —the issue wasn’t necessarily found on the floor. It might be found downstream in inventory, or worse, in cost. And now, instead of fixing a typo in the system, we’re involving a team to go back and investigate.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Kellen</a:t>
            </a:r>
          </a:p>
          <a:p>
            <a:r>
              <a:rPr lang="en-US" sz="1200" kern="1200" dirty="0">
                <a:solidFill>
                  <a:schemeClr val="tx1"/>
                </a:solidFill>
                <a:effectLst/>
                <a:latin typeface="+mn-lt"/>
                <a:ea typeface="+mn-ea"/>
                <a:cs typeface="+mn-cs"/>
              </a:rPr>
              <a:t>Wow, sounds like that was quite the challenge – and I’m sure many folks in the room can empathize with facing a similar issue at their business. What was your solution?</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Chris</a:t>
            </a:r>
          </a:p>
          <a:p>
            <a:r>
              <a:rPr lang="en-US" sz="1200" kern="1200" dirty="0">
                <a:solidFill>
                  <a:schemeClr val="tx1"/>
                </a:solidFill>
                <a:effectLst/>
                <a:latin typeface="+mn-lt"/>
                <a:ea typeface="+mn-ea"/>
                <a:cs typeface="+mn-cs"/>
              </a:rPr>
              <a:t>This is one floor event, start to finish. An operator finishes a step and needs to tell SAP about 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Step one, the operator submits — on a shared kiosk at the line, or on their own phone.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Step two, and this is the first thing that matters: everything from here on happens server-side. The operator's device never talks to SAP directly and never holds SAP credentials. The submission is checked against the plan, the batch, the bin, and that department's quantity rules — against live SAP data, not a cached copy that might be a day stale.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Step three is the one I'd ask you to remember. Anything outside that department's tolerance stops. It doesn't post and get flagged for cleanup later — it stops, and it waits for a supervisor.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Steps four and five: the receipt or the component issue gets built with its batch allocation and dates, and posted. And every submission carries its own identifier, so a double tap or a page reload cannot create a second SAP document. That one's worth a sentence, because it's the cheapest problem to prevent and one of the most expensive to unwind.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question I always get here is: what if the posting fails halfway through? The honest answer is that the event gets flagged for reconciliation and surfaced to a human. It is not silently retried and it does not quietly disappear. Somebody has to look at it.</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Kellen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Awesome, that’s a great walkthrough of the situation. Now let’s look at what you were able to do with Forge more tactically. So to give a little bit of background, most of what you’re doing with Forge is using AI to build workflows to automate processes – think reading emails, writing sales orders to SAP, making recommendations on products to the sales team,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new feature that’s become available is Interfaces – where you can built out a web application with a front-facing UI that let’s team members or customers input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now we’re showing one of the interfaces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Chris could you walk us through what we’re looking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Chris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problem is a component issue. </a:t>
            </a:r>
            <a:r>
              <a:rPr lang="en-US" sz="1200" kern="1200" dirty="0">
                <a:solidFill>
                  <a:schemeClr val="tx1"/>
                </a:solidFill>
                <a:effectLst/>
                <a:latin typeface="+mn-lt"/>
                <a:ea typeface="+mn-ea"/>
                <a:cs typeface="+mn-cs"/>
              </a:rPr>
              <a:t>This is a component issue, being recorded at the line. Item, batch and bin all came off the barcode — nobody typed a code.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That's step one and step two of what you just saw, on a device on the floor. The interesting part is what the operator doesn't have to know: which bin is valid, whether that batch is still in date, how much is reasonable for this department. The system already knows.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Kellen: </a:t>
            </a:r>
          </a:p>
          <a:p>
            <a:endParaRPr lang="en-US" dirty="0"/>
          </a:p>
          <a:p>
            <a:r>
              <a:rPr lang="en-US" dirty="0"/>
              <a:t>So this is the second part of the interface, which is a live data queue for the supervisors, correct? And what we have here is showing how a discrepancy, or 9 of them to be precise, are shown to the production supervisor.</a:t>
            </a:r>
          </a:p>
          <a:p>
            <a:endParaRPr lang="en-US" dirty="0"/>
          </a:p>
          <a:p>
            <a:r>
              <a:rPr lang="en-US" dirty="0"/>
              <a:t>What can you tell us about how this one was used, Chris?</a:t>
            </a:r>
          </a:p>
          <a:p>
            <a:endParaRPr lang="en-US" dirty="0"/>
          </a:p>
          <a:p>
            <a:r>
              <a:rPr lang="en-US" b="1" dirty="0"/>
              <a:t>Chris</a:t>
            </a:r>
          </a:p>
          <a:p>
            <a:r>
              <a:rPr lang="en-US" b="0" dirty="0"/>
              <a:t>This is effectively a live tracker that I built with Forge. </a:t>
            </a:r>
          </a:p>
          <a:p>
            <a:endParaRPr lang="en-US" sz="1200" b="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Like we previewed earlier, under the old process any discrepancy becomes an inventory discrepancy somebody finds next week — and by then you're reconstructing what happened from memory.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Because we’ve built a way to show the discrepancies live on the floor, a supervisor can catch it. The error never reaches SAP at all. It sits in a queue until a supervisor looks at it and decides.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one more thing that’s cool: the tolerance for word matching is configurable – I set the first one, and eventually each department could set its own.</a:t>
            </a:r>
          </a:p>
          <a:p>
            <a:endParaRPr lang="en-US" b="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Kellen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Really cool, Chris – you know, even after hearing about what you’ve been able to do so many times, seeing the interfaces you built live is still so awesome.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I’m going to do my best to summarize for everyone the effect of what the process did – feel free to jump in and add in any color.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thing to keep in mind is that there was a lot more work done with Forge workflows behind the scenes. There’s this 100-step beautifully architected workflow that Chris did that we just don’t have the time to go through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what’s changed for the Harney team.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First, Errors are captured where the work happens, on a kiosk or a phone, we’re recording the data as the work happens, not later 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Second, Item, batch and bin come off the barcode instead of a pen. Which is just way more accurate – you’re not beholden to human error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Third, The rules apply the same way on every shift, regardless of who's on. So you can create a standard across a team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lastly, when a new department or a new line type comes along, it extends the same workflow instead of triggering another project. So you think about the scalability of what we looked at here. Every department is going to have slight differences in what a standard process looks like, and the supervisors might have different expectations too. Because Forge gives the design control back to Harney, Chris can take the solution we just looked at and help adapt it to every single department without any coding – it’s all natural language and AI does the rest with the workflow and interface changes.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Kellen</a:t>
            </a:r>
          </a:p>
          <a:p>
            <a:r>
              <a:rPr lang="en-US" dirty="0"/>
              <a:t>Chris – you were quite thoughtful in error treatment. Walk us through what you were worried about and how you mitigated it.</a:t>
            </a:r>
          </a:p>
          <a:p>
            <a:endParaRPr lang="en-US" dirty="0"/>
          </a:p>
          <a:p>
            <a:r>
              <a:rPr lang="en-US" b="1" dirty="0"/>
              <a:t>Chris</a:t>
            </a:r>
          </a:p>
          <a:p>
            <a:r>
              <a:rPr lang="en-US" b="0" dirty="0"/>
              <a:t>***Explains his thought process on potential errors***</a:t>
            </a:r>
          </a:p>
          <a:p>
            <a:endParaRPr lang="en-US" b="1" dirty="0"/>
          </a:p>
          <a:p>
            <a:endParaRPr lang="en-US" b="1" dirty="0"/>
          </a:p>
          <a:p>
            <a:endParaRPr lang="en-US" b="1" dirty="0"/>
          </a:p>
          <a:p>
            <a:r>
              <a:rPr lang="en-US" b="1" dirty="0"/>
              <a:t>Kellen</a:t>
            </a:r>
          </a:p>
          <a:p>
            <a:r>
              <a:rPr lang="en-US" sz="1200" kern="1200" dirty="0">
                <a:solidFill>
                  <a:schemeClr val="tx1"/>
                </a:solidFill>
                <a:effectLst/>
                <a:latin typeface="+mn-lt"/>
                <a:ea typeface="+mn-ea"/>
                <a:cs typeface="+mn-cs"/>
              </a:rPr>
              <a:t>these are answers to the questions every AI skeptic wants to know.  Luckily, Chris, data- and process-driven person that he is, already thought of these as he was setting up the Forge workflow, so they’re baked directly into the solution he’s set up already.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Like I said, this foresight / process-orientation just made you such a powerful user of the Forge AI platform.</a:t>
            </a:r>
          </a:p>
          <a:p>
            <a:endParaRPr lang="en-US" b="0"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Kellen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underneath all of it is this. SAP Business One stays the system of record.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Forge validates, posts, and logs, but It never keeps a second set of books. There is no shadow inventory living in a tool your auditors have never heard of. You’re not running an external system or database — inventory truth lives in SAP, exactly where it lived before.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Kellen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 to the second workflow — the order desk. Same shape as the production issue, but not we’re looking at Harney’s front of house vs. back of house.</a:t>
            </a:r>
          </a:p>
          <a:p>
            <a:pPr algn="ct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Kellen</a:t>
            </a:r>
          </a:p>
          <a:p>
            <a:r>
              <a:rPr lang="en-US" b="0" dirty="0"/>
              <a:t>Chris, can you walk us through what this problem looked like for Harney?</a:t>
            </a:r>
          </a:p>
          <a:p>
            <a:endParaRPr lang="en-US" b="0" dirty="0"/>
          </a:p>
          <a:p>
            <a:r>
              <a:rPr lang="en-US" b="1" dirty="0"/>
              <a:t>Chris</a:t>
            </a:r>
            <a:endParaRPr lang="en-US" b="0" dirty="0"/>
          </a:p>
          <a:p>
            <a:r>
              <a:rPr lang="en-US" b="0" dirty="0"/>
              <a:t>It was really </a:t>
            </a:r>
            <a:r>
              <a:rPr lang="en-US" sz="1200" b="0"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wo problems that required one unified solution. Going in: customer POs arrive as PDFs and email text, in whatever format the customer feels like, and somebody retypes them into SAP a line at a time.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Going out: reps hand-build order forms so customers order the right items in the first place — looking up the customer, hunting down item numbers and the customer's own catalog numbers, assembling a spreadsheet.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tying them together, the same failure as the shop floor. A miscopied item or the wrong pack size gets caught downstream, and nobody can reconstruct who sent what, or when.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you're wondering how a production project ended up on the order desk — that's the answer. It's the same problem. Somebody retyping something a system could have read.</a:t>
            </a:r>
          </a:p>
          <a:p>
            <a:endParaRPr lang="en-US" b="0"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Kellen</a:t>
            </a:r>
          </a:p>
          <a:p>
            <a:r>
              <a:rPr lang="en-US" b="0" dirty="0"/>
              <a:t>Awesome – so this time, let’s walk through the Forge excerpts first before going through the whole solution. So this is showing how data-matching worked in Forge between an email and SAP. What’s going on here, Chris?</a:t>
            </a:r>
          </a:p>
          <a:p>
            <a:endParaRPr lang="en-US" b="0" dirty="0"/>
          </a:p>
          <a:p>
            <a:r>
              <a:rPr lang="en-US" b="1" dirty="0"/>
              <a:t>Chris</a:t>
            </a:r>
          </a:p>
          <a:p>
            <a:r>
              <a:rPr lang="en-US" b="0" dirty="0"/>
              <a:t>***Briefly goes over how Forge scrapes Outlook for emails related to customer purchasing and picks the suggested answer***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Kellen</a:t>
            </a:r>
          </a:p>
          <a:p>
            <a:r>
              <a:rPr lang="en-US" b="0" dirty="0"/>
              <a:t>Great, and what about this next one, what happens when Forge can’t find the answer?</a:t>
            </a:r>
          </a:p>
          <a:p>
            <a:endParaRPr lang="en-US" b="0" dirty="0"/>
          </a:p>
          <a:p>
            <a:r>
              <a:rPr lang="en-US" b="1" dirty="0"/>
              <a:t>Chris</a:t>
            </a:r>
          </a:p>
          <a:p>
            <a:r>
              <a:rPr lang="en-US" sz="1200" kern="1200" dirty="0">
                <a:solidFill>
                  <a:schemeClr val="tx1"/>
                </a:solidFill>
                <a:effectLst/>
                <a:latin typeface="+mn-lt"/>
                <a:ea typeface="+mn-ea"/>
                <a:cs typeface="+mn-cs"/>
              </a:rPr>
              <a:t>This is the checkpoint. Lines the matcher is unsure about are held for a rep to approve, reject, or correct. It doesn't guess and apologize later.</a:t>
            </a:r>
          </a:p>
          <a:p>
            <a:r>
              <a:rPr lang="en-US" sz="1200" i="1" kern="1200" dirty="0">
                <a:solidFill>
                  <a:schemeClr val="tx1"/>
                </a:solidFill>
                <a:effectLst/>
                <a:latin typeface="+mn-lt"/>
                <a:ea typeface="+mn-ea"/>
                <a:cs typeface="+mn-cs"/>
              </a:rPr>
              <a:t>Pre-empt the bad-match question here.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when it gets one wrong, this is where it lands — with a confidence score and the alternates the system considered, and a person decides. The system is allowed to be unsure. It is not allowed to be unsure quietly.</a:t>
            </a:r>
          </a:p>
          <a:p>
            <a:endParaRPr lang="en-US" b="0"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Chris</a:t>
            </a:r>
          </a:p>
          <a:p>
            <a:r>
              <a:rPr lang="en-US" sz="1200" kern="1200" dirty="0">
                <a:solidFill>
                  <a:schemeClr val="tx1"/>
                </a:solidFill>
                <a:effectLst/>
                <a:latin typeface="+mn-lt"/>
                <a:ea typeface="+mn-ea"/>
                <a:cs typeface="+mn-cs"/>
              </a:rPr>
              <a:t>And the other direction. A pre-filled Excel order form, generated by Business Partner code, with the customer's own catalog numbers already in it — plus a full history of every form that's gone out.</a:t>
            </a:r>
          </a:p>
          <a:p>
            <a:r>
              <a:rPr lang="en-US" sz="1200" kern="1200" dirty="0">
                <a:solidFill>
                  <a:schemeClr val="tx1"/>
                </a:solidFill>
                <a:effectLst/>
                <a:latin typeface="+mn-lt"/>
                <a:ea typeface="+mn-ea"/>
                <a:cs typeface="+mn-cs"/>
              </a:rPr>
              <a:t>That last part matters more than it sounds. It means when a customer says “this isn't what we ordered,” somebody can actually answer.</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Chris</a:t>
            </a:r>
          </a:p>
          <a:p>
            <a:r>
              <a:rPr lang="en-US" sz="1200" kern="1200" dirty="0">
                <a:solidFill>
                  <a:schemeClr val="tx1"/>
                </a:solidFill>
                <a:effectLst/>
                <a:latin typeface="+mn-lt"/>
                <a:ea typeface="+mn-ea"/>
                <a:cs typeface="+mn-cs"/>
              </a:rPr>
              <a:t>So putting it all together in the solution.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There’s two ways an order arrives, but we want one validated path for that information to get into SAP. It starts either with a rep asking for a pre-filled form, or with a customer PO landing in an inbox.</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Step two, the system resolves the business partner and matches every line against the SAP item catalog — and it uses that customer's own purchase history to break ties. When a line says “English Breakfast, case,” the thing that disambiguates it is what that customer has actually bought before.</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Point at the highlighted node.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step three is the same step three. Anything the matcher isn't confident about stops and waits for a person. Same principle, different desk: nothing reaches SAP unreviewed.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Step four produces either a pre-filled Excel order form or matched order lines ready to post. Step five, it's emailed to the rep or posted to SAP — and either way, the outcome is recorded.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Three of these you can see. Let me show you.</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gains for the order desk. Lead with faster prep and less retyping.</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Kellen</a:t>
            </a:r>
          </a:p>
          <a:p>
            <a:r>
              <a:rPr lang="en-US" b="0" dirty="0"/>
              <a:t>And what about the safeguards on this one? What was going through your mind on this?</a:t>
            </a:r>
          </a:p>
          <a:p>
            <a:endParaRPr lang="en-US" b="0" dirty="0"/>
          </a:p>
          <a:p>
            <a:r>
              <a:rPr lang="en-US" b="1" dirty="0"/>
              <a:t>Chris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Uncertain matches are reviewed before posting. Every outcome is logged, including the failures and why they failed.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This started as a production project, but there was one thing that landed this on </a:t>
            </a:r>
            <a:r>
              <a:rPr lang="en-US" sz="1200" b="0" kern="1200">
                <a:solidFill>
                  <a:schemeClr val="tx1"/>
                </a:solidFill>
                <a:effectLst/>
                <a:latin typeface="+mn-lt"/>
                <a:ea typeface="+mn-ea"/>
                <a:cs typeface="+mn-cs"/>
              </a:rPr>
              <a:t>the order desk</a:t>
            </a: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b="1"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 boundary. Generating a form is not creating a Sales Order.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Figures pending Harney sign-off. Confirm before the show or hide this board.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question. Hand back to the room.</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08_0.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111_0.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13_0.xm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4F5F7"/>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E7E0FE93-DD95-0612-8EC2-E092DD493CC5}"/>
              </a:ext>
            </a:extLst>
          </p:cNvPr>
          <p:cNvPicPr>
            <a:picLocks noChangeAspect="1"/>
          </p:cNvPicPr>
          <p:nvPr/>
        </p:nvPicPr>
        <p:blipFill>
          <a:blip r:embed="rId3"/>
          <a:srcRect/>
          <a:stretch>
            <a:fillRect/>
          </a:stretch>
        </p:blipFill>
        <p:spPr>
          <a:xfrm>
            <a:off x="11328367" y="4814517"/>
            <a:ext cx="2228850" cy="2228850"/>
          </a:xfrm>
          <a:prstGeom prst="rect">
            <a:avLst/>
          </a:prstGeom>
        </p:spPr>
      </p:pic>
      <p:sp>
        <p:nvSpPr>
          <p:cNvPr id="2" name="Text 0"/>
          <p:cNvSpPr/>
          <p:nvPr/>
        </p:nvSpPr>
        <p:spPr>
          <a:xfrm>
            <a:off x="857250" y="609600"/>
            <a:ext cx="2766205"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SAP CUSTOMER DAY · SESSION</a:t>
            </a:r>
            <a:endParaRPr lang="en-US" sz="975" dirty="0"/>
          </a:p>
        </p:txBody>
      </p:sp>
      <p:sp>
        <p:nvSpPr>
          <p:cNvPr id="3" name="Text 1"/>
          <p:cNvSpPr/>
          <p:nvPr/>
        </p:nvSpPr>
        <p:spPr>
          <a:xfrm>
            <a:off x="10340843" y="609600"/>
            <a:ext cx="276969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THIRD WAVE × HARNEY &amp; SONS</a:t>
            </a:r>
            <a:endParaRPr lang="en-US" sz="975" dirty="0"/>
          </a:p>
        </p:txBody>
      </p:sp>
      <p:sp>
        <p:nvSpPr>
          <p:cNvPr id="4" name="Text 2"/>
          <p:cNvSpPr/>
          <p:nvPr/>
        </p:nvSpPr>
        <p:spPr>
          <a:xfrm>
            <a:off x="857250" y="2247900"/>
            <a:ext cx="13201650" cy="950119"/>
          </a:xfrm>
          <a:prstGeom prst="rect">
            <a:avLst/>
          </a:prstGeom>
          <a:noFill/>
          <a:ln/>
        </p:spPr>
        <p:txBody>
          <a:bodyPr wrap="square" lIns="25400" tIns="25400" rIns="25400" bIns="25400" rtlCol="0" anchor="t">
            <a:normAutofit lnSpcReduction="10000"/>
          </a:bodyPr>
          <a:lstStyle/>
          <a:p>
            <a:pPr marL="0" indent="0" algn="l">
              <a:lnSpc>
                <a:spcPct val="98835"/>
              </a:lnSpc>
              <a:buNone/>
            </a:pPr>
            <a:r>
              <a:rPr lang="en-US" sz="6300" dirty="0">
                <a:solidFill>
                  <a:srgbClr val="1A1A1A"/>
                </a:solidFill>
                <a:latin typeface="Arial" pitchFamily="34" charset="0"/>
                <a:ea typeface="Arial" pitchFamily="34" charset="-122"/>
                <a:cs typeface="Arial" pitchFamily="34" charset="-120"/>
              </a:rPr>
              <a:t>Turning shop-floor activity</a:t>
            </a:r>
            <a:endParaRPr lang="en-US" sz="6300" dirty="0"/>
          </a:p>
        </p:txBody>
      </p:sp>
      <p:sp>
        <p:nvSpPr>
          <p:cNvPr id="5" name="Text 3"/>
          <p:cNvSpPr/>
          <p:nvPr/>
        </p:nvSpPr>
        <p:spPr>
          <a:xfrm>
            <a:off x="857250" y="3159919"/>
            <a:ext cx="13201650" cy="950119"/>
          </a:xfrm>
          <a:prstGeom prst="rect">
            <a:avLst/>
          </a:prstGeom>
          <a:noFill/>
          <a:ln/>
        </p:spPr>
        <p:txBody>
          <a:bodyPr wrap="square" lIns="25400" tIns="25400" rIns="25400" bIns="25400" rtlCol="0" anchor="t">
            <a:normAutofit lnSpcReduction="10000"/>
          </a:bodyPr>
          <a:lstStyle/>
          <a:p>
            <a:pPr marL="0" indent="0" algn="l">
              <a:lnSpc>
                <a:spcPct val="98835"/>
              </a:lnSpc>
              <a:buNone/>
            </a:pPr>
            <a:r>
              <a:rPr lang="en-US" sz="6300" dirty="0">
                <a:solidFill>
                  <a:srgbClr val="334D98"/>
                </a:solidFill>
                <a:latin typeface="Arial" pitchFamily="34" charset="0"/>
                <a:ea typeface="Arial" pitchFamily="34" charset="-122"/>
                <a:cs typeface="Arial" pitchFamily="34" charset="-120"/>
              </a:rPr>
              <a:t>into trusted SAP data</a:t>
            </a:r>
            <a:endParaRPr lang="en-US" sz="6300" dirty="0"/>
          </a:p>
        </p:txBody>
      </p:sp>
      <p:sp>
        <p:nvSpPr>
          <p:cNvPr id="6" name="Text 4"/>
          <p:cNvSpPr/>
          <p:nvPr/>
        </p:nvSpPr>
        <p:spPr>
          <a:xfrm>
            <a:off x="857250" y="5353050"/>
            <a:ext cx="5175594" cy="266700"/>
          </a:xfrm>
          <a:prstGeom prst="rect">
            <a:avLst/>
          </a:prstGeom>
          <a:noFill/>
          <a:ln/>
        </p:spPr>
        <p:txBody>
          <a:bodyPr wrap="square" lIns="25400" tIns="25400" rIns="25400" bIns="25400" rtlCol="0" anchor="t">
            <a:normAutofit fontScale="92500" lnSpcReduction="10000"/>
          </a:bodyPr>
          <a:lstStyle/>
          <a:p>
            <a:pPr marL="0" indent="0" algn="l">
              <a:buNone/>
            </a:pPr>
            <a:r>
              <a:rPr lang="en-US" sz="1575" b="1" dirty="0">
                <a:solidFill>
                  <a:srgbClr val="1A1A1A"/>
                </a:solidFill>
                <a:latin typeface="Arial" pitchFamily="34" charset="0"/>
                <a:ea typeface="Arial" pitchFamily="34" charset="-122"/>
                <a:cs typeface="Arial" pitchFamily="34" charset="-120"/>
              </a:rPr>
              <a:t>Third Wave Business Systems</a:t>
            </a:r>
            <a:endParaRPr lang="en-US" sz="1575" dirty="0"/>
          </a:p>
        </p:txBody>
      </p:sp>
      <p:sp>
        <p:nvSpPr>
          <p:cNvPr id="7" name="Text 5"/>
          <p:cNvSpPr/>
          <p:nvPr/>
        </p:nvSpPr>
        <p:spPr>
          <a:xfrm>
            <a:off x="857250" y="5619750"/>
            <a:ext cx="5175594" cy="249767"/>
          </a:xfrm>
          <a:prstGeom prst="rect">
            <a:avLst/>
          </a:prstGeom>
          <a:noFill/>
          <a:ln/>
        </p:spPr>
        <p:txBody>
          <a:bodyPr wrap="square" lIns="25400" tIns="25400" rIns="25400" bIns="25400" rtlCol="0" anchor="t">
            <a:normAutofit lnSpcReduction="10000"/>
          </a:bodyPr>
          <a:lstStyle/>
          <a:p>
            <a:pPr marL="0" indent="0" algn="l">
              <a:buNone/>
            </a:pPr>
            <a:r>
              <a:rPr lang="en-US" sz="1425" dirty="0">
                <a:solidFill>
                  <a:srgbClr val="6B7280"/>
                </a:solidFill>
                <a:latin typeface="Arial" pitchFamily="34" charset="0"/>
                <a:ea typeface="Arial" pitchFamily="34" charset="-122"/>
                <a:cs typeface="Arial" pitchFamily="34" charset="-120"/>
              </a:rPr>
              <a:t>SAP Business One practice</a:t>
            </a:r>
            <a:endParaRPr lang="en-US" sz="1425" dirty="0"/>
          </a:p>
        </p:txBody>
      </p:sp>
      <p:sp>
        <p:nvSpPr>
          <p:cNvPr id="8" name="Text 6"/>
          <p:cNvSpPr/>
          <p:nvPr/>
        </p:nvSpPr>
        <p:spPr>
          <a:xfrm>
            <a:off x="857250" y="6002867"/>
            <a:ext cx="5175594" cy="266700"/>
          </a:xfrm>
          <a:prstGeom prst="rect">
            <a:avLst/>
          </a:prstGeom>
          <a:noFill/>
          <a:ln/>
        </p:spPr>
        <p:txBody>
          <a:bodyPr wrap="square" lIns="25400" tIns="25400" rIns="25400" bIns="25400" rtlCol="0" anchor="t">
            <a:normAutofit fontScale="92500" lnSpcReduction="10000"/>
          </a:bodyPr>
          <a:lstStyle/>
          <a:p>
            <a:pPr marL="0" indent="0" algn="l">
              <a:buNone/>
            </a:pPr>
            <a:r>
              <a:rPr lang="en-US" sz="1575" b="1" dirty="0">
                <a:solidFill>
                  <a:srgbClr val="1A1A1A"/>
                </a:solidFill>
                <a:latin typeface="Arial" pitchFamily="34" charset="0"/>
                <a:ea typeface="Arial" pitchFamily="34" charset="-122"/>
                <a:cs typeface="Arial" pitchFamily="34" charset="-120"/>
              </a:rPr>
              <a:t>Harney &amp; Sons Fine Teas</a:t>
            </a:r>
            <a:endParaRPr lang="en-US" sz="1575" dirty="0"/>
          </a:p>
        </p:txBody>
      </p:sp>
      <p:sp>
        <p:nvSpPr>
          <p:cNvPr id="9" name="Text 7"/>
          <p:cNvSpPr/>
          <p:nvPr/>
        </p:nvSpPr>
        <p:spPr>
          <a:xfrm>
            <a:off x="857250" y="6269567"/>
            <a:ext cx="5175594" cy="249767"/>
          </a:xfrm>
          <a:prstGeom prst="rect">
            <a:avLst/>
          </a:prstGeom>
          <a:noFill/>
          <a:ln/>
        </p:spPr>
        <p:txBody>
          <a:bodyPr wrap="square" lIns="25400" tIns="25400" rIns="25400" bIns="25400" rtlCol="0" anchor="t">
            <a:normAutofit lnSpcReduction="10000"/>
          </a:bodyPr>
          <a:lstStyle/>
          <a:p>
            <a:pPr marL="0" indent="0" algn="l">
              <a:buNone/>
            </a:pPr>
            <a:r>
              <a:rPr lang="en-US" sz="1425" dirty="0">
                <a:solidFill>
                  <a:srgbClr val="6B7280"/>
                </a:solidFill>
                <a:latin typeface="Arial" pitchFamily="34" charset="0"/>
                <a:ea typeface="Arial" pitchFamily="34" charset="-122"/>
                <a:cs typeface="Arial" pitchFamily="34" charset="-120"/>
              </a:rPr>
              <a:t>Fine tea manufacturing · Millerton, New York</a:t>
            </a:r>
            <a:endParaRPr lang="en-US" sz="1425" dirty="0"/>
          </a:p>
        </p:txBody>
      </p:sp>
      <p:sp>
        <p:nvSpPr>
          <p:cNvPr id="11" name="Text 9"/>
          <p:cNvSpPr/>
          <p:nvPr/>
        </p:nvSpPr>
        <p:spPr>
          <a:xfrm>
            <a:off x="12045467" y="5201602"/>
            <a:ext cx="1498137"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BUILT ON</a:t>
            </a:r>
            <a:endParaRPr lang="en-US" sz="975" dirty="0"/>
          </a:p>
        </p:txBody>
      </p:sp>
      <p:sp>
        <p:nvSpPr>
          <p:cNvPr id="12" name="Shape 10"/>
          <p:cNvSpPr/>
          <p:nvPr/>
        </p:nvSpPr>
        <p:spPr>
          <a:xfrm>
            <a:off x="857250" y="6819900"/>
            <a:ext cx="12001500" cy="9525"/>
          </a:xfrm>
          <a:prstGeom prst="rect">
            <a:avLst/>
          </a:prstGeom>
          <a:solidFill>
            <a:srgbClr val="E3E5EA"/>
          </a:solidFill>
          <a:ln/>
        </p:spPr>
        <p:txBody>
          <a:bodyPr/>
          <a:lstStyle/>
          <a:p>
            <a:endParaRPr lang="en-US"/>
          </a:p>
        </p:txBody>
      </p:sp>
      <p:sp>
        <p:nvSpPr>
          <p:cNvPr id="13" name="Text 11"/>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14" name="Text 12"/>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5F7"/>
        </a:solidFill>
        <a:effectLst/>
      </p:bgPr>
    </p:bg>
    <p:spTree>
      <p:nvGrpSpPr>
        <p:cNvPr id="1" name=""/>
        <p:cNvGrpSpPr/>
        <p:nvPr/>
      </p:nvGrpSpPr>
      <p:grpSpPr>
        <a:xfrm>
          <a:off x="0" y="0"/>
          <a:ext cx="0" cy="0"/>
          <a:chOff x="0" y="0"/>
          <a:chExt cx="0" cy="0"/>
        </a:xfrm>
      </p:grpSpPr>
      <p:sp>
        <p:nvSpPr>
          <p:cNvPr id="3" name="Text 1"/>
          <p:cNvSpPr/>
          <p:nvPr/>
        </p:nvSpPr>
        <p:spPr>
          <a:xfrm>
            <a:off x="849630" y="5312965"/>
            <a:ext cx="10267950" cy="1168045"/>
          </a:xfrm>
          <a:prstGeom prst="rect">
            <a:avLst/>
          </a:prstGeom>
          <a:noFill/>
          <a:ln/>
        </p:spPr>
        <p:txBody>
          <a:bodyPr wrap="square" lIns="25400" tIns="25400" rIns="25400" bIns="25400" rtlCol="0" anchor="t">
            <a:normAutofit/>
          </a:bodyPr>
          <a:lstStyle/>
          <a:p>
            <a:pPr marL="0" indent="0" algn="l">
              <a:lnSpc>
                <a:spcPct val="130645"/>
              </a:lnSpc>
              <a:buNone/>
            </a:pPr>
            <a:r>
              <a:rPr lang="en-US" sz="1800" dirty="0">
                <a:solidFill>
                  <a:srgbClr val="6B7280"/>
                </a:solidFill>
                <a:latin typeface="Arial" pitchFamily="34" charset="0"/>
                <a:ea typeface="Arial" pitchFamily="34" charset="-122"/>
                <a:cs typeface="Arial" pitchFamily="34" charset="-120"/>
              </a:rPr>
              <a:t>Based in Millerton, New York</a:t>
            </a:r>
          </a:p>
          <a:p>
            <a:pPr>
              <a:lnSpc>
                <a:spcPct val="130645"/>
              </a:lnSpc>
            </a:pPr>
            <a:r>
              <a:rPr lang="en-US" dirty="0">
                <a:solidFill>
                  <a:srgbClr val="6B7280"/>
                </a:solidFill>
                <a:latin typeface="Arial" pitchFamily="34" charset="0"/>
                <a:cs typeface="Arial" pitchFamily="34" charset="-120"/>
              </a:rPr>
              <a:t>Running SAP Business One</a:t>
            </a:r>
          </a:p>
          <a:p>
            <a:pPr>
              <a:lnSpc>
                <a:spcPct val="130645"/>
              </a:lnSpc>
            </a:pPr>
            <a:r>
              <a:rPr lang="en-US" dirty="0">
                <a:solidFill>
                  <a:srgbClr val="6B7280"/>
                </a:solidFill>
                <a:latin typeface="Arial" pitchFamily="34" charset="0"/>
                <a:cs typeface="Arial" pitchFamily="34" charset="-120"/>
              </a:rPr>
              <a:t>Working with Third Wave since 2016</a:t>
            </a:r>
          </a:p>
        </p:txBody>
      </p:sp>
      <p:sp>
        <p:nvSpPr>
          <p:cNvPr id="4" name="Text 2"/>
          <p:cNvSpPr/>
          <p:nvPr/>
        </p:nvSpPr>
        <p:spPr>
          <a:xfrm>
            <a:off x="857250" y="6902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pic>
        <p:nvPicPr>
          <p:cNvPr id="6" name="Picture 5" descr="Harney &amp; Sons Tea – PT's Coffee">
            <a:extLst>
              <a:ext uri="{FF2B5EF4-FFF2-40B4-BE49-F238E27FC236}">
                <a16:creationId xmlns:a16="http://schemas.microsoft.com/office/drawing/2014/main" id="{F87A08E7-B4D4-6B19-D31B-262696C4A969}"/>
              </a:ext>
            </a:extLst>
          </p:cNvPr>
          <p:cNvPicPr>
            <a:picLocks noChangeAspect="1"/>
          </p:cNvPicPr>
          <p:nvPr/>
        </p:nvPicPr>
        <p:blipFill>
          <a:blip r:embed="rId3"/>
          <a:stretch>
            <a:fillRect/>
          </a:stretch>
        </p:blipFill>
        <p:spPr>
          <a:xfrm>
            <a:off x="857250" y="2173883"/>
            <a:ext cx="5753100" cy="28765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5F7"/>
        </a:solidFill>
        <a:effectLst/>
      </p:bgPr>
    </p:bg>
    <p:spTree>
      <p:nvGrpSpPr>
        <p:cNvPr id="1" name=""/>
        <p:cNvGrpSpPr/>
        <p:nvPr/>
      </p:nvGrpSpPr>
      <p:grpSpPr>
        <a:xfrm>
          <a:off x="0" y="0"/>
          <a:ext cx="0" cy="0"/>
          <a:chOff x="0" y="0"/>
          <a:chExt cx="0" cy="0"/>
        </a:xfrm>
      </p:grpSpPr>
      <p:sp>
        <p:nvSpPr>
          <p:cNvPr id="4" name="Text 2"/>
          <p:cNvSpPr/>
          <p:nvPr/>
        </p:nvSpPr>
        <p:spPr>
          <a:xfrm>
            <a:off x="857250" y="6902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6" name="Text 0">
            <a:extLst>
              <a:ext uri="{FF2B5EF4-FFF2-40B4-BE49-F238E27FC236}">
                <a16:creationId xmlns:a16="http://schemas.microsoft.com/office/drawing/2014/main" id="{D7E79966-89D6-2802-D554-A35B4F2BDFC9}"/>
              </a:ext>
            </a:extLst>
          </p:cNvPr>
          <p:cNvSpPr/>
          <p:nvPr/>
        </p:nvSpPr>
        <p:spPr>
          <a:xfrm>
            <a:off x="857250" y="1052637"/>
            <a:ext cx="13201650" cy="950119"/>
          </a:xfrm>
          <a:prstGeom prst="rect">
            <a:avLst/>
          </a:prstGeom>
          <a:noFill/>
          <a:ln/>
        </p:spPr>
        <p:txBody>
          <a:bodyPr wrap="square" lIns="25400" tIns="25400" rIns="25400" bIns="25400" rtlCol="0" anchor="t">
            <a:normAutofit/>
          </a:bodyPr>
          <a:lstStyle/>
          <a:p>
            <a:pPr marL="0" indent="0" algn="l">
              <a:lnSpc>
                <a:spcPct val="98835"/>
              </a:lnSpc>
              <a:buNone/>
            </a:pPr>
            <a:r>
              <a:rPr lang="en-US" sz="5400" dirty="0">
                <a:solidFill>
                  <a:srgbClr val="1A1A1A"/>
                </a:solidFill>
                <a:latin typeface="Arial" pitchFamily="34" charset="0"/>
                <a:ea typeface="Arial" pitchFamily="34" charset="-122"/>
                <a:cs typeface="Arial" pitchFamily="34" charset="-120"/>
              </a:rPr>
              <a:t>Nothing reaches </a:t>
            </a:r>
            <a:r>
              <a:rPr lang="en-US" sz="5400" dirty="0">
                <a:solidFill>
                  <a:srgbClr val="334D98"/>
                </a:solidFill>
                <a:latin typeface="Arial" pitchFamily="34" charset="0"/>
                <a:ea typeface="Arial" pitchFamily="34" charset="-122"/>
                <a:cs typeface="Arial" pitchFamily="34" charset="-120"/>
              </a:rPr>
              <a:t>SAP unreviewed</a:t>
            </a:r>
            <a:endParaRPr lang="en-US" sz="5400" dirty="0">
              <a:solidFill>
                <a:srgbClr val="334D98"/>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5F7"/>
        </a:solidFill>
        <a:effectLst/>
      </p:bgPr>
    </p:bg>
    <p:spTree>
      <p:nvGrpSpPr>
        <p:cNvPr id="1" name="">
          <a:extLst>
            <a:ext uri="{FF2B5EF4-FFF2-40B4-BE49-F238E27FC236}">
              <a16:creationId xmlns:a16="http://schemas.microsoft.com/office/drawing/2014/main" id="{C9BF798C-F1D8-D6B0-FE7D-3FAAF317924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18290D4-62FB-52A5-61B3-94ACAB5EACF2}"/>
              </a:ext>
            </a:extLst>
          </p:cNvPr>
          <p:cNvSpPr/>
          <p:nvPr/>
        </p:nvSpPr>
        <p:spPr>
          <a:xfrm>
            <a:off x="857250" y="1052637"/>
            <a:ext cx="13201650" cy="950119"/>
          </a:xfrm>
          <a:prstGeom prst="rect">
            <a:avLst/>
          </a:prstGeom>
          <a:noFill/>
          <a:ln/>
        </p:spPr>
        <p:txBody>
          <a:bodyPr wrap="square" lIns="25400" tIns="25400" rIns="25400" bIns="25400" rtlCol="0" anchor="t">
            <a:normAutofit/>
          </a:bodyPr>
          <a:lstStyle/>
          <a:p>
            <a:pPr marL="0" indent="0" algn="l">
              <a:lnSpc>
                <a:spcPct val="98835"/>
              </a:lnSpc>
              <a:buNone/>
            </a:pPr>
            <a:r>
              <a:rPr lang="en-US" sz="5400" dirty="0">
                <a:solidFill>
                  <a:srgbClr val="1A1A1A"/>
                </a:solidFill>
                <a:latin typeface="Arial" pitchFamily="34" charset="0"/>
                <a:ea typeface="Arial" pitchFamily="34" charset="-122"/>
                <a:cs typeface="Arial" pitchFamily="34" charset="-120"/>
              </a:rPr>
              <a:t>Nothing reaches </a:t>
            </a:r>
            <a:r>
              <a:rPr lang="en-US" sz="5400" dirty="0">
                <a:solidFill>
                  <a:srgbClr val="334D98"/>
                </a:solidFill>
                <a:latin typeface="Arial" pitchFamily="34" charset="0"/>
                <a:ea typeface="Arial" pitchFamily="34" charset="-122"/>
                <a:cs typeface="Arial" pitchFamily="34" charset="-120"/>
              </a:rPr>
              <a:t>SAP unreviewed</a:t>
            </a:r>
            <a:endParaRPr lang="en-US" sz="5400" dirty="0">
              <a:solidFill>
                <a:srgbClr val="334D98"/>
              </a:solidFill>
            </a:endParaRPr>
          </a:p>
        </p:txBody>
      </p:sp>
      <p:sp>
        <p:nvSpPr>
          <p:cNvPr id="4" name="Text 2">
            <a:extLst>
              <a:ext uri="{FF2B5EF4-FFF2-40B4-BE49-F238E27FC236}">
                <a16:creationId xmlns:a16="http://schemas.microsoft.com/office/drawing/2014/main" id="{903816F6-1485-3B21-F8BD-E3259D798A58}"/>
              </a:ext>
            </a:extLst>
          </p:cNvPr>
          <p:cNvSpPr/>
          <p:nvPr/>
        </p:nvSpPr>
        <p:spPr>
          <a:xfrm>
            <a:off x="857250" y="6902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grpSp>
        <p:nvGrpSpPr>
          <p:cNvPr id="14" name="Group 13">
            <a:extLst>
              <a:ext uri="{FF2B5EF4-FFF2-40B4-BE49-F238E27FC236}">
                <a16:creationId xmlns:a16="http://schemas.microsoft.com/office/drawing/2014/main" id="{7C344119-498A-D4B7-AFC9-66719BFB4D16}"/>
              </a:ext>
            </a:extLst>
          </p:cNvPr>
          <p:cNvGrpSpPr/>
          <p:nvPr/>
        </p:nvGrpSpPr>
        <p:grpSpPr>
          <a:xfrm>
            <a:off x="2165684" y="2786099"/>
            <a:ext cx="6495516" cy="605318"/>
            <a:chOff x="2165684" y="2786099"/>
            <a:chExt cx="6495516" cy="605318"/>
          </a:xfrm>
        </p:grpSpPr>
        <p:sp>
          <p:nvSpPr>
            <p:cNvPr id="7" name="Text 6">
              <a:extLst>
                <a:ext uri="{FF2B5EF4-FFF2-40B4-BE49-F238E27FC236}">
                  <a16:creationId xmlns:a16="http://schemas.microsoft.com/office/drawing/2014/main" id="{D0D793D7-699E-4156-AF35-B3618EE9E2D5}"/>
                </a:ext>
              </a:extLst>
            </p:cNvPr>
            <p:cNvSpPr/>
            <p:nvPr/>
          </p:nvSpPr>
          <p:spPr>
            <a:xfrm>
              <a:off x="2165684" y="2818733"/>
              <a:ext cx="555800" cy="572684"/>
            </a:xfrm>
            <a:prstGeom prst="rect">
              <a:avLst/>
            </a:prstGeom>
            <a:noFill/>
            <a:ln/>
          </p:spPr>
          <p:txBody>
            <a:bodyPr wrap="square" lIns="25400" tIns="25400" rIns="25400" bIns="25400" rtlCol="0" anchor="t">
              <a:normAutofit/>
            </a:bodyPr>
            <a:lstStyle/>
            <a:p>
              <a:pPr marL="0" indent="0" algn="l">
                <a:buNone/>
              </a:pPr>
              <a:r>
                <a:rPr lang="en-US" b="1" kern="0" spc="117" dirty="0">
                  <a:solidFill>
                    <a:srgbClr val="334D98"/>
                  </a:solidFill>
                  <a:latin typeface="Arial" pitchFamily="34" charset="0"/>
                  <a:ea typeface="Arial" pitchFamily="34" charset="-122"/>
                  <a:cs typeface="Arial" pitchFamily="34" charset="-120"/>
                </a:rPr>
                <a:t>01</a:t>
              </a:r>
              <a:endParaRPr lang="en-US" dirty="0"/>
            </a:p>
          </p:txBody>
        </p:sp>
        <p:sp>
          <p:nvSpPr>
            <p:cNvPr id="9" name="Text 6">
              <a:extLst>
                <a:ext uri="{FF2B5EF4-FFF2-40B4-BE49-F238E27FC236}">
                  <a16:creationId xmlns:a16="http://schemas.microsoft.com/office/drawing/2014/main" id="{05F6A264-3F40-8B8E-B070-682B280E6C94}"/>
                </a:ext>
              </a:extLst>
            </p:cNvPr>
            <p:cNvSpPr/>
            <p:nvPr/>
          </p:nvSpPr>
          <p:spPr>
            <a:xfrm>
              <a:off x="2938157" y="2786099"/>
              <a:ext cx="5723043" cy="346604"/>
            </a:xfrm>
            <a:prstGeom prst="rect">
              <a:avLst/>
            </a:prstGeom>
            <a:noFill/>
            <a:ln/>
          </p:spPr>
          <p:txBody>
            <a:bodyPr wrap="square" lIns="25400" tIns="25400" rIns="25400" bIns="25400" rtlCol="0" anchor="t">
              <a:noAutofit/>
            </a:bodyPr>
            <a:lstStyle/>
            <a:p>
              <a:pPr marL="0" indent="0" algn="l">
                <a:lnSpc>
                  <a:spcPct val="107206"/>
                </a:lnSpc>
                <a:buNone/>
              </a:pPr>
              <a:r>
                <a:rPr lang="en-US" sz="2000" b="1" dirty="0">
                  <a:solidFill>
                    <a:srgbClr val="1A1A1A"/>
                  </a:solidFill>
                  <a:latin typeface="Arial" pitchFamily="34" charset="0"/>
                  <a:ea typeface="Arial" pitchFamily="34" charset="-122"/>
                  <a:cs typeface="Arial" pitchFamily="34" charset="-120"/>
                </a:rPr>
                <a:t>Human needs to input new data</a:t>
              </a:r>
              <a:endParaRPr lang="en-US" sz="2000" dirty="0"/>
            </a:p>
          </p:txBody>
        </p:sp>
      </p:grpSp>
      <p:grpSp>
        <p:nvGrpSpPr>
          <p:cNvPr id="15" name="Group 14">
            <a:extLst>
              <a:ext uri="{FF2B5EF4-FFF2-40B4-BE49-F238E27FC236}">
                <a16:creationId xmlns:a16="http://schemas.microsoft.com/office/drawing/2014/main" id="{8EC17E18-5280-B5EA-E2A0-6DF2CB6ACD6A}"/>
              </a:ext>
            </a:extLst>
          </p:cNvPr>
          <p:cNvGrpSpPr/>
          <p:nvPr/>
        </p:nvGrpSpPr>
        <p:grpSpPr>
          <a:xfrm>
            <a:off x="2165684" y="3646021"/>
            <a:ext cx="6495516" cy="605318"/>
            <a:chOff x="2165684" y="2786099"/>
            <a:chExt cx="6495516" cy="605318"/>
          </a:xfrm>
        </p:grpSpPr>
        <p:sp>
          <p:nvSpPr>
            <p:cNvPr id="16" name="Text 6">
              <a:extLst>
                <a:ext uri="{FF2B5EF4-FFF2-40B4-BE49-F238E27FC236}">
                  <a16:creationId xmlns:a16="http://schemas.microsoft.com/office/drawing/2014/main" id="{30A34BFF-CC2F-54ED-B07E-1BF2E25297D0}"/>
                </a:ext>
              </a:extLst>
            </p:cNvPr>
            <p:cNvSpPr/>
            <p:nvPr/>
          </p:nvSpPr>
          <p:spPr>
            <a:xfrm>
              <a:off x="2165684" y="2818733"/>
              <a:ext cx="555800" cy="572684"/>
            </a:xfrm>
            <a:prstGeom prst="rect">
              <a:avLst/>
            </a:prstGeom>
            <a:noFill/>
            <a:ln/>
          </p:spPr>
          <p:txBody>
            <a:bodyPr wrap="square" lIns="25400" tIns="25400" rIns="25400" bIns="25400" rtlCol="0" anchor="t">
              <a:normAutofit/>
            </a:bodyPr>
            <a:lstStyle/>
            <a:p>
              <a:pPr marL="0" indent="0" algn="l">
                <a:buNone/>
              </a:pPr>
              <a:r>
                <a:rPr lang="en-US" b="1" kern="0" spc="117" dirty="0">
                  <a:solidFill>
                    <a:srgbClr val="334D98"/>
                  </a:solidFill>
                  <a:latin typeface="Arial" pitchFamily="34" charset="0"/>
                  <a:ea typeface="Arial" pitchFamily="34" charset="-122"/>
                  <a:cs typeface="Arial" pitchFamily="34" charset="-120"/>
                </a:rPr>
                <a:t>02</a:t>
              </a:r>
              <a:endParaRPr lang="en-US" dirty="0"/>
            </a:p>
          </p:txBody>
        </p:sp>
        <p:sp>
          <p:nvSpPr>
            <p:cNvPr id="17" name="Text 6">
              <a:extLst>
                <a:ext uri="{FF2B5EF4-FFF2-40B4-BE49-F238E27FC236}">
                  <a16:creationId xmlns:a16="http://schemas.microsoft.com/office/drawing/2014/main" id="{94CA0095-F483-6BFB-2F7A-B17487F09F4F}"/>
                </a:ext>
              </a:extLst>
            </p:cNvPr>
            <p:cNvSpPr/>
            <p:nvPr/>
          </p:nvSpPr>
          <p:spPr>
            <a:xfrm>
              <a:off x="2938157" y="2786099"/>
              <a:ext cx="5723043" cy="346604"/>
            </a:xfrm>
            <a:prstGeom prst="rect">
              <a:avLst/>
            </a:prstGeom>
            <a:noFill/>
            <a:ln/>
          </p:spPr>
          <p:txBody>
            <a:bodyPr wrap="square" lIns="25400" tIns="25400" rIns="25400" bIns="25400" rtlCol="0" anchor="t">
              <a:noAutofit/>
            </a:bodyPr>
            <a:lstStyle/>
            <a:p>
              <a:pPr marL="0" indent="0" algn="l">
                <a:lnSpc>
                  <a:spcPct val="107206"/>
                </a:lnSpc>
                <a:buNone/>
              </a:pPr>
              <a:r>
                <a:rPr lang="en-US" sz="2000" b="1" dirty="0">
                  <a:solidFill>
                    <a:srgbClr val="1A1A1A"/>
                  </a:solidFill>
                  <a:latin typeface="Arial" pitchFamily="34" charset="0"/>
                  <a:ea typeface="Arial" pitchFamily="34" charset="-122"/>
                  <a:cs typeface="Arial" pitchFamily="34" charset="-120"/>
                </a:rPr>
                <a:t>Check the data in SAP</a:t>
              </a:r>
              <a:endParaRPr lang="en-US" sz="2000" dirty="0"/>
            </a:p>
          </p:txBody>
        </p:sp>
      </p:grpSp>
      <p:grpSp>
        <p:nvGrpSpPr>
          <p:cNvPr id="18" name="Group 17">
            <a:extLst>
              <a:ext uri="{FF2B5EF4-FFF2-40B4-BE49-F238E27FC236}">
                <a16:creationId xmlns:a16="http://schemas.microsoft.com/office/drawing/2014/main" id="{F3812A2A-0F20-6FE4-F3A7-060D3CB3FB38}"/>
              </a:ext>
            </a:extLst>
          </p:cNvPr>
          <p:cNvGrpSpPr/>
          <p:nvPr/>
        </p:nvGrpSpPr>
        <p:grpSpPr>
          <a:xfrm>
            <a:off x="2165684" y="4544573"/>
            <a:ext cx="6495516" cy="605318"/>
            <a:chOff x="2165684" y="2786099"/>
            <a:chExt cx="6495516" cy="605318"/>
          </a:xfrm>
        </p:grpSpPr>
        <p:sp>
          <p:nvSpPr>
            <p:cNvPr id="19" name="Text 6">
              <a:extLst>
                <a:ext uri="{FF2B5EF4-FFF2-40B4-BE49-F238E27FC236}">
                  <a16:creationId xmlns:a16="http://schemas.microsoft.com/office/drawing/2014/main" id="{AAC2A840-163A-18FE-CE6C-CF9C7B801E89}"/>
                </a:ext>
              </a:extLst>
            </p:cNvPr>
            <p:cNvSpPr/>
            <p:nvPr/>
          </p:nvSpPr>
          <p:spPr>
            <a:xfrm>
              <a:off x="2165684" y="2818733"/>
              <a:ext cx="555800" cy="572684"/>
            </a:xfrm>
            <a:prstGeom prst="rect">
              <a:avLst/>
            </a:prstGeom>
            <a:noFill/>
            <a:ln/>
          </p:spPr>
          <p:txBody>
            <a:bodyPr wrap="square" lIns="25400" tIns="25400" rIns="25400" bIns="25400" rtlCol="0" anchor="t">
              <a:normAutofit/>
            </a:bodyPr>
            <a:lstStyle/>
            <a:p>
              <a:pPr marL="0" indent="0" algn="l">
                <a:buNone/>
              </a:pPr>
              <a:r>
                <a:rPr lang="en-US" b="1" kern="0" spc="117" dirty="0">
                  <a:solidFill>
                    <a:srgbClr val="334D98"/>
                  </a:solidFill>
                  <a:latin typeface="Arial" pitchFamily="34" charset="0"/>
                  <a:ea typeface="Arial" pitchFamily="34" charset="-122"/>
                  <a:cs typeface="Arial" pitchFamily="34" charset="-120"/>
                </a:rPr>
                <a:t>03</a:t>
              </a:r>
              <a:endParaRPr lang="en-US" dirty="0"/>
            </a:p>
          </p:txBody>
        </p:sp>
        <p:sp>
          <p:nvSpPr>
            <p:cNvPr id="20" name="Text 6">
              <a:extLst>
                <a:ext uri="{FF2B5EF4-FFF2-40B4-BE49-F238E27FC236}">
                  <a16:creationId xmlns:a16="http://schemas.microsoft.com/office/drawing/2014/main" id="{89B304C0-BCAE-7D80-CA87-47A0D3A780C8}"/>
                </a:ext>
              </a:extLst>
            </p:cNvPr>
            <p:cNvSpPr/>
            <p:nvPr/>
          </p:nvSpPr>
          <p:spPr>
            <a:xfrm>
              <a:off x="2938157" y="2786099"/>
              <a:ext cx="5723043" cy="346604"/>
            </a:xfrm>
            <a:prstGeom prst="rect">
              <a:avLst/>
            </a:prstGeom>
            <a:noFill/>
            <a:ln/>
          </p:spPr>
          <p:txBody>
            <a:bodyPr wrap="square" lIns="25400" tIns="25400" rIns="25400" bIns="25400" rtlCol="0" anchor="t">
              <a:noAutofit/>
            </a:bodyPr>
            <a:lstStyle/>
            <a:p>
              <a:pPr marL="0" indent="0" algn="l">
                <a:lnSpc>
                  <a:spcPct val="107206"/>
                </a:lnSpc>
                <a:buNone/>
              </a:pPr>
              <a:r>
                <a:rPr lang="en-US" sz="2000" b="1" dirty="0">
                  <a:solidFill>
                    <a:srgbClr val="1A1A1A"/>
                  </a:solidFill>
                  <a:latin typeface="Arial" pitchFamily="34" charset="0"/>
                  <a:ea typeface="Arial" pitchFamily="34" charset="-122"/>
                  <a:cs typeface="Arial" pitchFamily="34" charset="-120"/>
                </a:rPr>
                <a:t>Verify the data</a:t>
              </a:r>
              <a:endParaRPr lang="en-US" sz="2000" dirty="0"/>
            </a:p>
          </p:txBody>
        </p:sp>
      </p:grpSp>
      <p:grpSp>
        <p:nvGrpSpPr>
          <p:cNvPr id="21" name="Group 20">
            <a:extLst>
              <a:ext uri="{FF2B5EF4-FFF2-40B4-BE49-F238E27FC236}">
                <a16:creationId xmlns:a16="http://schemas.microsoft.com/office/drawing/2014/main" id="{F427ECA6-EE66-338D-C642-EF3023C27595}"/>
              </a:ext>
            </a:extLst>
          </p:cNvPr>
          <p:cNvGrpSpPr/>
          <p:nvPr/>
        </p:nvGrpSpPr>
        <p:grpSpPr>
          <a:xfrm>
            <a:off x="2165684" y="5481155"/>
            <a:ext cx="6495516" cy="605318"/>
            <a:chOff x="2165684" y="2786099"/>
            <a:chExt cx="6495516" cy="605318"/>
          </a:xfrm>
        </p:grpSpPr>
        <p:sp>
          <p:nvSpPr>
            <p:cNvPr id="22" name="Text 6">
              <a:extLst>
                <a:ext uri="{FF2B5EF4-FFF2-40B4-BE49-F238E27FC236}">
                  <a16:creationId xmlns:a16="http://schemas.microsoft.com/office/drawing/2014/main" id="{AB903EB2-632A-43C1-18CE-E35C6B2EC197}"/>
                </a:ext>
              </a:extLst>
            </p:cNvPr>
            <p:cNvSpPr/>
            <p:nvPr/>
          </p:nvSpPr>
          <p:spPr>
            <a:xfrm>
              <a:off x="2165684" y="2818733"/>
              <a:ext cx="555800" cy="572684"/>
            </a:xfrm>
            <a:prstGeom prst="rect">
              <a:avLst/>
            </a:prstGeom>
            <a:noFill/>
            <a:ln/>
          </p:spPr>
          <p:txBody>
            <a:bodyPr wrap="square" lIns="25400" tIns="25400" rIns="25400" bIns="25400" rtlCol="0" anchor="t">
              <a:normAutofit/>
            </a:bodyPr>
            <a:lstStyle/>
            <a:p>
              <a:pPr marL="0" indent="0" algn="l">
                <a:buNone/>
              </a:pPr>
              <a:r>
                <a:rPr lang="en-US" b="1" kern="0" spc="117" dirty="0">
                  <a:solidFill>
                    <a:srgbClr val="334D98"/>
                  </a:solidFill>
                  <a:latin typeface="Arial" pitchFamily="34" charset="0"/>
                  <a:ea typeface="Arial" pitchFamily="34" charset="-122"/>
                  <a:cs typeface="Arial" pitchFamily="34" charset="-120"/>
                </a:rPr>
                <a:t>04</a:t>
              </a:r>
              <a:endParaRPr lang="en-US" dirty="0"/>
            </a:p>
          </p:txBody>
        </p:sp>
        <p:sp>
          <p:nvSpPr>
            <p:cNvPr id="23" name="Text 6">
              <a:extLst>
                <a:ext uri="{FF2B5EF4-FFF2-40B4-BE49-F238E27FC236}">
                  <a16:creationId xmlns:a16="http://schemas.microsoft.com/office/drawing/2014/main" id="{ACD4F460-1B53-2316-4EAB-FAF64EFCAB9E}"/>
                </a:ext>
              </a:extLst>
            </p:cNvPr>
            <p:cNvSpPr/>
            <p:nvPr/>
          </p:nvSpPr>
          <p:spPr>
            <a:xfrm>
              <a:off x="2938157" y="2786099"/>
              <a:ext cx="5723043" cy="346604"/>
            </a:xfrm>
            <a:prstGeom prst="rect">
              <a:avLst/>
            </a:prstGeom>
            <a:noFill/>
            <a:ln/>
          </p:spPr>
          <p:txBody>
            <a:bodyPr wrap="square" lIns="25400" tIns="25400" rIns="25400" bIns="25400" rtlCol="0" anchor="t">
              <a:normAutofit lnSpcReduction="10000"/>
            </a:bodyPr>
            <a:lstStyle/>
            <a:p>
              <a:pPr marL="0" indent="0" algn="l">
                <a:lnSpc>
                  <a:spcPct val="107206"/>
                </a:lnSpc>
                <a:buNone/>
              </a:pPr>
              <a:r>
                <a:rPr lang="en-US" sz="2000" b="1" dirty="0">
                  <a:solidFill>
                    <a:srgbClr val="1A1A1A"/>
                  </a:solidFill>
                  <a:latin typeface="Arial" pitchFamily="34" charset="0"/>
                  <a:ea typeface="Arial" pitchFamily="34" charset="-122"/>
                  <a:cs typeface="Arial" pitchFamily="34" charset="-120"/>
                </a:rPr>
                <a:t>Write to SAP</a:t>
              </a:r>
              <a:endParaRPr lang="en-US" sz="2000" dirty="0"/>
            </a:p>
          </p:txBody>
        </p:sp>
      </p:grpSp>
    </p:spTree>
    <p:extLst>
      <p:ext uri="{BB962C8B-B14F-4D97-AF65-F5344CB8AC3E}">
        <p14:creationId xmlns:p14="http://schemas.microsoft.com/office/powerpoint/2010/main" val="1481118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5F7"/>
        </a:solidFill>
        <a:effectLst/>
      </p:bgPr>
    </p:bg>
    <p:spTree>
      <p:nvGrpSpPr>
        <p:cNvPr id="1" name="">
          <a:extLst>
            <a:ext uri="{FF2B5EF4-FFF2-40B4-BE49-F238E27FC236}">
              <a16:creationId xmlns:a16="http://schemas.microsoft.com/office/drawing/2014/main" id="{821B853F-E266-5A5C-FF52-653BA4B44A6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1E4578E-8210-964B-E56D-7455081235EF}"/>
              </a:ext>
            </a:extLst>
          </p:cNvPr>
          <p:cNvSpPr/>
          <p:nvPr/>
        </p:nvSpPr>
        <p:spPr>
          <a:xfrm>
            <a:off x="857250" y="1052637"/>
            <a:ext cx="13201650" cy="950119"/>
          </a:xfrm>
          <a:prstGeom prst="rect">
            <a:avLst/>
          </a:prstGeom>
          <a:noFill/>
          <a:ln/>
        </p:spPr>
        <p:txBody>
          <a:bodyPr wrap="square" lIns="25400" tIns="25400" rIns="25400" bIns="25400" rtlCol="0" anchor="t">
            <a:normAutofit/>
          </a:bodyPr>
          <a:lstStyle/>
          <a:p>
            <a:pPr marL="0" indent="0" algn="l">
              <a:lnSpc>
                <a:spcPct val="98835"/>
              </a:lnSpc>
              <a:buNone/>
            </a:pPr>
            <a:r>
              <a:rPr lang="en-US" sz="5400" dirty="0">
                <a:solidFill>
                  <a:srgbClr val="1A1A1A"/>
                </a:solidFill>
                <a:latin typeface="Arial" pitchFamily="34" charset="0"/>
                <a:ea typeface="Arial" pitchFamily="34" charset="-122"/>
                <a:cs typeface="Arial" pitchFamily="34" charset="-120"/>
              </a:rPr>
              <a:t>Nothing reaches </a:t>
            </a:r>
            <a:r>
              <a:rPr lang="en-US" sz="5400" dirty="0">
                <a:solidFill>
                  <a:srgbClr val="334D98"/>
                </a:solidFill>
                <a:latin typeface="Arial" pitchFamily="34" charset="0"/>
                <a:ea typeface="Arial" pitchFamily="34" charset="-122"/>
                <a:cs typeface="Arial" pitchFamily="34" charset="-120"/>
              </a:rPr>
              <a:t>SAP unreviewed</a:t>
            </a:r>
            <a:endParaRPr lang="en-US" sz="5400" dirty="0">
              <a:solidFill>
                <a:srgbClr val="334D98"/>
              </a:solidFill>
            </a:endParaRPr>
          </a:p>
        </p:txBody>
      </p:sp>
      <p:sp>
        <p:nvSpPr>
          <p:cNvPr id="4" name="Text 2">
            <a:extLst>
              <a:ext uri="{FF2B5EF4-FFF2-40B4-BE49-F238E27FC236}">
                <a16:creationId xmlns:a16="http://schemas.microsoft.com/office/drawing/2014/main" id="{11CA220C-D1DB-7BA6-2DE9-C2A2B626940C}"/>
              </a:ext>
            </a:extLst>
          </p:cNvPr>
          <p:cNvSpPr/>
          <p:nvPr/>
        </p:nvSpPr>
        <p:spPr>
          <a:xfrm>
            <a:off x="857250" y="6902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grpSp>
        <p:nvGrpSpPr>
          <p:cNvPr id="14" name="Group 13">
            <a:extLst>
              <a:ext uri="{FF2B5EF4-FFF2-40B4-BE49-F238E27FC236}">
                <a16:creationId xmlns:a16="http://schemas.microsoft.com/office/drawing/2014/main" id="{83F9A808-A222-F3C8-5FDB-DB181BE92BCF}"/>
              </a:ext>
            </a:extLst>
          </p:cNvPr>
          <p:cNvGrpSpPr/>
          <p:nvPr/>
        </p:nvGrpSpPr>
        <p:grpSpPr>
          <a:xfrm>
            <a:off x="2165684" y="2786099"/>
            <a:ext cx="6495516" cy="605318"/>
            <a:chOff x="2165684" y="2786099"/>
            <a:chExt cx="6495516" cy="605318"/>
          </a:xfrm>
        </p:grpSpPr>
        <p:sp>
          <p:nvSpPr>
            <p:cNvPr id="7" name="Text 6">
              <a:extLst>
                <a:ext uri="{FF2B5EF4-FFF2-40B4-BE49-F238E27FC236}">
                  <a16:creationId xmlns:a16="http://schemas.microsoft.com/office/drawing/2014/main" id="{14017374-AA7B-2883-29ED-7E9FDB68C99E}"/>
                </a:ext>
              </a:extLst>
            </p:cNvPr>
            <p:cNvSpPr/>
            <p:nvPr/>
          </p:nvSpPr>
          <p:spPr>
            <a:xfrm>
              <a:off x="2165684" y="2818733"/>
              <a:ext cx="555800" cy="572684"/>
            </a:xfrm>
            <a:prstGeom prst="rect">
              <a:avLst/>
            </a:prstGeom>
            <a:noFill/>
            <a:ln/>
          </p:spPr>
          <p:txBody>
            <a:bodyPr wrap="square" lIns="25400" tIns="25400" rIns="25400" bIns="25400" rtlCol="0" anchor="t">
              <a:normAutofit/>
            </a:bodyPr>
            <a:lstStyle/>
            <a:p>
              <a:pPr marL="0" indent="0" algn="l">
                <a:buNone/>
              </a:pPr>
              <a:r>
                <a:rPr lang="en-US" b="1" kern="0" spc="117" dirty="0">
                  <a:solidFill>
                    <a:srgbClr val="334D98"/>
                  </a:solidFill>
                  <a:latin typeface="Arial" pitchFamily="34" charset="0"/>
                  <a:ea typeface="Arial" pitchFamily="34" charset="-122"/>
                  <a:cs typeface="Arial" pitchFamily="34" charset="-120"/>
                </a:rPr>
                <a:t>01</a:t>
              </a:r>
              <a:endParaRPr lang="en-US" dirty="0"/>
            </a:p>
          </p:txBody>
        </p:sp>
        <p:sp>
          <p:nvSpPr>
            <p:cNvPr id="9" name="Text 6">
              <a:extLst>
                <a:ext uri="{FF2B5EF4-FFF2-40B4-BE49-F238E27FC236}">
                  <a16:creationId xmlns:a16="http://schemas.microsoft.com/office/drawing/2014/main" id="{862B5FD0-810C-4BD7-B61B-ACF860029DC1}"/>
                </a:ext>
              </a:extLst>
            </p:cNvPr>
            <p:cNvSpPr/>
            <p:nvPr/>
          </p:nvSpPr>
          <p:spPr>
            <a:xfrm>
              <a:off x="2938157" y="2786099"/>
              <a:ext cx="5723043" cy="346604"/>
            </a:xfrm>
            <a:prstGeom prst="rect">
              <a:avLst/>
            </a:prstGeom>
            <a:noFill/>
            <a:ln/>
          </p:spPr>
          <p:txBody>
            <a:bodyPr wrap="square" lIns="25400" tIns="25400" rIns="25400" bIns="25400" rtlCol="0" anchor="t">
              <a:noAutofit/>
            </a:bodyPr>
            <a:lstStyle/>
            <a:p>
              <a:pPr marL="0" indent="0" algn="l">
                <a:lnSpc>
                  <a:spcPct val="107206"/>
                </a:lnSpc>
                <a:buNone/>
              </a:pPr>
              <a:r>
                <a:rPr lang="en-US" sz="2000" b="1" dirty="0">
                  <a:solidFill>
                    <a:srgbClr val="1A1A1A"/>
                  </a:solidFill>
                  <a:latin typeface="Arial" pitchFamily="34" charset="0"/>
                  <a:ea typeface="Arial" pitchFamily="34" charset="-122"/>
                  <a:cs typeface="Arial" pitchFamily="34" charset="-120"/>
                </a:rPr>
                <a:t>Human needs to input new data</a:t>
              </a:r>
              <a:endParaRPr lang="en-US" sz="2000" dirty="0"/>
            </a:p>
          </p:txBody>
        </p:sp>
      </p:grpSp>
      <p:grpSp>
        <p:nvGrpSpPr>
          <p:cNvPr id="15" name="Group 14">
            <a:extLst>
              <a:ext uri="{FF2B5EF4-FFF2-40B4-BE49-F238E27FC236}">
                <a16:creationId xmlns:a16="http://schemas.microsoft.com/office/drawing/2014/main" id="{EE17CFAF-20CA-6121-BAF4-E928BB152126}"/>
              </a:ext>
            </a:extLst>
          </p:cNvPr>
          <p:cNvGrpSpPr/>
          <p:nvPr/>
        </p:nvGrpSpPr>
        <p:grpSpPr>
          <a:xfrm>
            <a:off x="2165684" y="3646021"/>
            <a:ext cx="6495516" cy="605318"/>
            <a:chOff x="2165684" y="2786099"/>
            <a:chExt cx="6495516" cy="605318"/>
          </a:xfrm>
        </p:grpSpPr>
        <p:sp>
          <p:nvSpPr>
            <p:cNvPr id="16" name="Text 6">
              <a:extLst>
                <a:ext uri="{FF2B5EF4-FFF2-40B4-BE49-F238E27FC236}">
                  <a16:creationId xmlns:a16="http://schemas.microsoft.com/office/drawing/2014/main" id="{6EDC0DB7-D881-EF23-419A-C56EEDD778C6}"/>
                </a:ext>
              </a:extLst>
            </p:cNvPr>
            <p:cNvSpPr/>
            <p:nvPr/>
          </p:nvSpPr>
          <p:spPr>
            <a:xfrm>
              <a:off x="2165684" y="2818733"/>
              <a:ext cx="555800" cy="572684"/>
            </a:xfrm>
            <a:prstGeom prst="rect">
              <a:avLst/>
            </a:prstGeom>
            <a:noFill/>
            <a:ln/>
          </p:spPr>
          <p:txBody>
            <a:bodyPr wrap="square" lIns="25400" tIns="25400" rIns="25400" bIns="25400" rtlCol="0" anchor="t">
              <a:normAutofit/>
            </a:bodyPr>
            <a:lstStyle/>
            <a:p>
              <a:pPr marL="0" indent="0" algn="l">
                <a:buNone/>
              </a:pPr>
              <a:r>
                <a:rPr lang="en-US" b="1" kern="0" spc="117" dirty="0">
                  <a:solidFill>
                    <a:srgbClr val="334D98"/>
                  </a:solidFill>
                  <a:latin typeface="Arial" pitchFamily="34" charset="0"/>
                  <a:ea typeface="Arial" pitchFamily="34" charset="-122"/>
                  <a:cs typeface="Arial" pitchFamily="34" charset="-120"/>
                </a:rPr>
                <a:t>02</a:t>
              </a:r>
              <a:endParaRPr lang="en-US" dirty="0"/>
            </a:p>
          </p:txBody>
        </p:sp>
        <p:sp>
          <p:nvSpPr>
            <p:cNvPr id="17" name="Text 6">
              <a:extLst>
                <a:ext uri="{FF2B5EF4-FFF2-40B4-BE49-F238E27FC236}">
                  <a16:creationId xmlns:a16="http://schemas.microsoft.com/office/drawing/2014/main" id="{04908B52-9647-E5D4-870D-72426053B5FB}"/>
                </a:ext>
              </a:extLst>
            </p:cNvPr>
            <p:cNvSpPr/>
            <p:nvPr/>
          </p:nvSpPr>
          <p:spPr>
            <a:xfrm>
              <a:off x="2938157" y="2786099"/>
              <a:ext cx="5723043" cy="346604"/>
            </a:xfrm>
            <a:prstGeom prst="rect">
              <a:avLst/>
            </a:prstGeom>
            <a:noFill/>
            <a:ln/>
          </p:spPr>
          <p:txBody>
            <a:bodyPr wrap="square" lIns="25400" tIns="25400" rIns="25400" bIns="25400" rtlCol="0" anchor="t">
              <a:noAutofit/>
            </a:bodyPr>
            <a:lstStyle/>
            <a:p>
              <a:pPr marL="0" indent="0" algn="l">
                <a:lnSpc>
                  <a:spcPct val="107206"/>
                </a:lnSpc>
                <a:buNone/>
              </a:pPr>
              <a:r>
                <a:rPr lang="en-US" sz="2000" b="1" dirty="0">
                  <a:solidFill>
                    <a:srgbClr val="1A1A1A"/>
                  </a:solidFill>
                  <a:latin typeface="Arial" pitchFamily="34" charset="0"/>
                  <a:ea typeface="Arial" pitchFamily="34" charset="-122"/>
                  <a:cs typeface="Arial" pitchFamily="34" charset="-120"/>
                </a:rPr>
                <a:t>Check the data in SAP</a:t>
              </a:r>
              <a:endParaRPr lang="en-US" sz="2000" dirty="0"/>
            </a:p>
          </p:txBody>
        </p:sp>
      </p:grpSp>
      <p:grpSp>
        <p:nvGrpSpPr>
          <p:cNvPr id="18" name="Group 17">
            <a:extLst>
              <a:ext uri="{FF2B5EF4-FFF2-40B4-BE49-F238E27FC236}">
                <a16:creationId xmlns:a16="http://schemas.microsoft.com/office/drawing/2014/main" id="{D20ADB64-6830-07B8-171F-8E39615919F4}"/>
              </a:ext>
            </a:extLst>
          </p:cNvPr>
          <p:cNvGrpSpPr/>
          <p:nvPr/>
        </p:nvGrpSpPr>
        <p:grpSpPr>
          <a:xfrm>
            <a:off x="2165684" y="4544573"/>
            <a:ext cx="6495516" cy="605318"/>
            <a:chOff x="2165684" y="2786099"/>
            <a:chExt cx="6495516" cy="605318"/>
          </a:xfrm>
        </p:grpSpPr>
        <p:sp>
          <p:nvSpPr>
            <p:cNvPr id="19" name="Text 6">
              <a:extLst>
                <a:ext uri="{FF2B5EF4-FFF2-40B4-BE49-F238E27FC236}">
                  <a16:creationId xmlns:a16="http://schemas.microsoft.com/office/drawing/2014/main" id="{9259A4BC-CF74-7184-0045-AA8E5DE2B46A}"/>
                </a:ext>
              </a:extLst>
            </p:cNvPr>
            <p:cNvSpPr/>
            <p:nvPr/>
          </p:nvSpPr>
          <p:spPr>
            <a:xfrm>
              <a:off x="2165684" y="2818733"/>
              <a:ext cx="555800" cy="572684"/>
            </a:xfrm>
            <a:prstGeom prst="rect">
              <a:avLst/>
            </a:prstGeom>
            <a:noFill/>
            <a:ln/>
          </p:spPr>
          <p:txBody>
            <a:bodyPr wrap="square" lIns="25400" tIns="25400" rIns="25400" bIns="25400" rtlCol="0" anchor="t">
              <a:normAutofit/>
            </a:bodyPr>
            <a:lstStyle/>
            <a:p>
              <a:pPr marL="0" indent="0" algn="l">
                <a:buNone/>
              </a:pPr>
              <a:r>
                <a:rPr lang="en-US" b="1" kern="0" spc="117" dirty="0">
                  <a:solidFill>
                    <a:srgbClr val="334D98"/>
                  </a:solidFill>
                  <a:latin typeface="Arial" pitchFamily="34" charset="0"/>
                  <a:ea typeface="Arial" pitchFamily="34" charset="-122"/>
                  <a:cs typeface="Arial" pitchFamily="34" charset="-120"/>
                </a:rPr>
                <a:t>03</a:t>
              </a:r>
              <a:endParaRPr lang="en-US" dirty="0"/>
            </a:p>
          </p:txBody>
        </p:sp>
        <p:sp>
          <p:nvSpPr>
            <p:cNvPr id="20" name="Text 6">
              <a:extLst>
                <a:ext uri="{FF2B5EF4-FFF2-40B4-BE49-F238E27FC236}">
                  <a16:creationId xmlns:a16="http://schemas.microsoft.com/office/drawing/2014/main" id="{6C5C9027-2B1E-FE36-0FB6-2ADA65A00846}"/>
                </a:ext>
              </a:extLst>
            </p:cNvPr>
            <p:cNvSpPr/>
            <p:nvPr/>
          </p:nvSpPr>
          <p:spPr>
            <a:xfrm>
              <a:off x="2938157" y="2786099"/>
              <a:ext cx="5723043" cy="346604"/>
            </a:xfrm>
            <a:prstGeom prst="rect">
              <a:avLst/>
            </a:prstGeom>
            <a:noFill/>
            <a:ln/>
          </p:spPr>
          <p:txBody>
            <a:bodyPr wrap="square" lIns="25400" tIns="25400" rIns="25400" bIns="25400" rtlCol="0" anchor="t">
              <a:noAutofit/>
            </a:bodyPr>
            <a:lstStyle/>
            <a:p>
              <a:pPr marL="0" indent="0" algn="l">
                <a:lnSpc>
                  <a:spcPct val="107206"/>
                </a:lnSpc>
                <a:buNone/>
              </a:pPr>
              <a:r>
                <a:rPr lang="en-US" sz="2000" b="1" dirty="0">
                  <a:solidFill>
                    <a:srgbClr val="1A1A1A"/>
                  </a:solidFill>
                  <a:latin typeface="Arial" pitchFamily="34" charset="0"/>
                  <a:ea typeface="Arial" pitchFamily="34" charset="-122"/>
                  <a:cs typeface="Arial" pitchFamily="34" charset="-120"/>
                </a:rPr>
                <a:t>Verify the data</a:t>
              </a:r>
              <a:endParaRPr lang="en-US" sz="2000" dirty="0"/>
            </a:p>
          </p:txBody>
        </p:sp>
      </p:grpSp>
      <p:grpSp>
        <p:nvGrpSpPr>
          <p:cNvPr id="21" name="Group 20">
            <a:extLst>
              <a:ext uri="{FF2B5EF4-FFF2-40B4-BE49-F238E27FC236}">
                <a16:creationId xmlns:a16="http://schemas.microsoft.com/office/drawing/2014/main" id="{B621AA67-F48A-445A-FE6E-CFC6DC5BE94A}"/>
              </a:ext>
            </a:extLst>
          </p:cNvPr>
          <p:cNvGrpSpPr/>
          <p:nvPr/>
        </p:nvGrpSpPr>
        <p:grpSpPr>
          <a:xfrm>
            <a:off x="2165684" y="5481155"/>
            <a:ext cx="6495516" cy="605318"/>
            <a:chOff x="2165684" y="2786099"/>
            <a:chExt cx="6495516" cy="605318"/>
          </a:xfrm>
        </p:grpSpPr>
        <p:sp>
          <p:nvSpPr>
            <p:cNvPr id="22" name="Text 6">
              <a:extLst>
                <a:ext uri="{FF2B5EF4-FFF2-40B4-BE49-F238E27FC236}">
                  <a16:creationId xmlns:a16="http://schemas.microsoft.com/office/drawing/2014/main" id="{4D5EF305-8DEA-289E-E11A-CC0F248426B3}"/>
                </a:ext>
              </a:extLst>
            </p:cNvPr>
            <p:cNvSpPr/>
            <p:nvPr/>
          </p:nvSpPr>
          <p:spPr>
            <a:xfrm>
              <a:off x="2165684" y="2818733"/>
              <a:ext cx="555800" cy="572684"/>
            </a:xfrm>
            <a:prstGeom prst="rect">
              <a:avLst/>
            </a:prstGeom>
            <a:noFill/>
            <a:ln/>
          </p:spPr>
          <p:txBody>
            <a:bodyPr wrap="square" lIns="25400" tIns="25400" rIns="25400" bIns="25400" rtlCol="0" anchor="t">
              <a:normAutofit/>
            </a:bodyPr>
            <a:lstStyle/>
            <a:p>
              <a:pPr marL="0" indent="0" algn="l">
                <a:buNone/>
              </a:pPr>
              <a:r>
                <a:rPr lang="en-US" b="1" kern="0" spc="117" dirty="0">
                  <a:solidFill>
                    <a:srgbClr val="334D98"/>
                  </a:solidFill>
                  <a:latin typeface="Arial" pitchFamily="34" charset="0"/>
                  <a:ea typeface="Arial" pitchFamily="34" charset="-122"/>
                  <a:cs typeface="Arial" pitchFamily="34" charset="-120"/>
                </a:rPr>
                <a:t>04</a:t>
              </a:r>
              <a:endParaRPr lang="en-US" dirty="0"/>
            </a:p>
          </p:txBody>
        </p:sp>
        <p:sp>
          <p:nvSpPr>
            <p:cNvPr id="23" name="Text 6">
              <a:extLst>
                <a:ext uri="{FF2B5EF4-FFF2-40B4-BE49-F238E27FC236}">
                  <a16:creationId xmlns:a16="http://schemas.microsoft.com/office/drawing/2014/main" id="{6B017856-739A-9864-9D92-ABE43D0C4572}"/>
                </a:ext>
              </a:extLst>
            </p:cNvPr>
            <p:cNvSpPr/>
            <p:nvPr/>
          </p:nvSpPr>
          <p:spPr>
            <a:xfrm>
              <a:off x="2938157" y="2786099"/>
              <a:ext cx="5723043" cy="346604"/>
            </a:xfrm>
            <a:prstGeom prst="rect">
              <a:avLst/>
            </a:prstGeom>
            <a:noFill/>
            <a:ln/>
          </p:spPr>
          <p:txBody>
            <a:bodyPr wrap="square" lIns="25400" tIns="25400" rIns="25400" bIns="25400" rtlCol="0" anchor="t">
              <a:normAutofit lnSpcReduction="10000"/>
            </a:bodyPr>
            <a:lstStyle/>
            <a:p>
              <a:pPr marL="0" indent="0" algn="l">
                <a:lnSpc>
                  <a:spcPct val="107206"/>
                </a:lnSpc>
                <a:buNone/>
              </a:pPr>
              <a:r>
                <a:rPr lang="en-US" sz="2000" b="1" dirty="0">
                  <a:solidFill>
                    <a:srgbClr val="1A1A1A"/>
                  </a:solidFill>
                  <a:latin typeface="Arial" pitchFamily="34" charset="0"/>
                  <a:ea typeface="Arial" pitchFamily="34" charset="-122"/>
                  <a:cs typeface="Arial" pitchFamily="34" charset="-120"/>
                </a:rPr>
                <a:t>Write to SAP</a:t>
              </a:r>
              <a:endParaRPr lang="en-US" sz="2000" dirty="0"/>
            </a:p>
          </p:txBody>
        </p:sp>
      </p:grpSp>
      <p:pic>
        <p:nvPicPr>
          <p:cNvPr id="25" name="Picture 24">
            <a:extLst>
              <a:ext uri="{FF2B5EF4-FFF2-40B4-BE49-F238E27FC236}">
                <a16:creationId xmlns:a16="http://schemas.microsoft.com/office/drawing/2014/main" id="{FEC240AC-EAEA-EA01-5FFD-441DF75D78D4}"/>
              </a:ext>
            </a:extLst>
          </p:cNvPr>
          <p:cNvPicPr>
            <a:picLocks noChangeAspect="1"/>
          </p:cNvPicPr>
          <p:nvPr/>
        </p:nvPicPr>
        <p:blipFill>
          <a:blip r:embed="rId3"/>
          <a:srcRect/>
          <a:stretch>
            <a:fillRect/>
          </a:stretch>
        </p:blipFill>
        <p:spPr>
          <a:xfrm>
            <a:off x="8829383" y="2337420"/>
            <a:ext cx="3827838" cy="3827838"/>
          </a:xfrm>
          <a:prstGeom prst="rect">
            <a:avLst/>
          </a:prstGeom>
        </p:spPr>
      </p:pic>
    </p:spTree>
    <p:extLst>
      <p:ext uri="{BB962C8B-B14F-4D97-AF65-F5344CB8AC3E}">
        <p14:creationId xmlns:p14="http://schemas.microsoft.com/office/powerpoint/2010/main" val="2018291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3093376"/>
            <a:ext cx="13201650" cy="802349"/>
          </a:xfrm>
          <a:prstGeom prst="rect">
            <a:avLst/>
          </a:prstGeom>
          <a:noFill/>
          <a:ln/>
        </p:spPr>
        <p:txBody>
          <a:bodyPr wrap="square" lIns="25400" tIns="25400" rIns="25400" bIns="25400" rtlCol="0" anchor="t">
            <a:normAutofit lnSpcReduction="10000"/>
          </a:bodyPr>
          <a:lstStyle/>
          <a:p>
            <a:pPr marL="0" indent="0" algn="l">
              <a:lnSpc>
                <a:spcPct val="102580"/>
              </a:lnSpc>
              <a:buNone/>
            </a:pPr>
            <a:r>
              <a:rPr lang="en-US" sz="5100" b="1" dirty="0">
                <a:solidFill>
                  <a:srgbClr val="334D98"/>
                </a:solidFill>
                <a:latin typeface="Arial" pitchFamily="34" charset="0"/>
                <a:ea typeface="Arial" pitchFamily="34" charset="-122"/>
                <a:cs typeface="Arial" pitchFamily="34" charset="-120"/>
              </a:rPr>
              <a:t>Workflow 1</a:t>
            </a:r>
            <a:endParaRPr lang="en-US" sz="5100" dirty="0"/>
          </a:p>
        </p:txBody>
      </p:sp>
      <p:sp>
        <p:nvSpPr>
          <p:cNvPr id="3" name="Text 1"/>
          <p:cNvSpPr/>
          <p:nvPr/>
        </p:nvSpPr>
        <p:spPr>
          <a:xfrm>
            <a:off x="857250" y="3857625"/>
            <a:ext cx="13201650" cy="802349"/>
          </a:xfrm>
          <a:prstGeom prst="rect">
            <a:avLst/>
          </a:prstGeom>
          <a:noFill/>
          <a:ln/>
        </p:spPr>
        <p:txBody>
          <a:bodyPr wrap="square" lIns="25400" tIns="25400" rIns="25400" bIns="25400" rtlCol="0" anchor="t">
            <a:normAutofit lnSpcReduction="10000"/>
          </a:bodyPr>
          <a:lstStyle/>
          <a:p>
            <a:pPr marL="0" indent="0" algn="l">
              <a:lnSpc>
                <a:spcPct val="102580"/>
              </a:lnSpc>
              <a:buNone/>
            </a:pPr>
            <a:r>
              <a:rPr lang="en-US" sz="5100" b="1" dirty="0">
                <a:solidFill>
                  <a:srgbClr val="334D98"/>
                </a:solidFill>
                <a:latin typeface="Arial" pitchFamily="34" charset="0"/>
                <a:ea typeface="Arial" pitchFamily="34" charset="-122"/>
                <a:cs typeface="Arial" pitchFamily="34" charset="-120"/>
              </a:rPr>
              <a:t>The Production Floor</a:t>
            </a:r>
            <a:endParaRPr lang="en-US" sz="5100" dirty="0">
              <a:solidFill>
                <a:srgbClr val="334D98"/>
              </a:solidFill>
            </a:endParaRPr>
          </a:p>
        </p:txBody>
      </p:sp>
      <p:sp>
        <p:nvSpPr>
          <p:cNvPr id="4" name="Text 2"/>
          <p:cNvSpPr/>
          <p:nvPr/>
        </p:nvSpPr>
        <p:spPr>
          <a:xfrm>
            <a:off x="857250" y="6902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61532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1 · THE PRODUCTION FLOOR</a:t>
            </a:r>
            <a:endParaRPr lang="en-US" sz="975" dirty="0"/>
          </a:p>
        </p:txBody>
      </p:sp>
      <p:sp>
        <p:nvSpPr>
          <p:cNvPr id="3" name="Text 1"/>
          <p:cNvSpPr/>
          <p:nvPr/>
        </p:nvSpPr>
        <p:spPr>
          <a:xfrm>
            <a:off x="11629099" y="609600"/>
            <a:ext cx="1352616"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THE SITUATION</a:t>
            </a:r>
            <a:endParaRPr lang="en-US" sz="975" dirty="0"/>
          </a:p>
        </p:txBody>
      </p:sp>
      <p:sp>
        <p:nvSpPr>
          <p:cNvPr id="4" name="Text 2"/>
          <p:cNvSpPr/>
          <p:nvPr/>
        </p:nvSpPr>
        <p:spPr>
          <a:xfrm>
            <a:off x="857250" y="1047750"/>
            <a:ext cx="5544053"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1A1A1A"/>
                </a:solidFill>
                <a:latin typeface="Arial" pitchFamily="34" charset="0"/>
                <a:ea typeface="Arial" pitchFamily="34" charset="-122"/>
                <a:cs typeface="Arial" pitchFamily="34" charset="-120"/>
              </a:rPr>
              <a:t>Four things were true</a:t>
            </a:r>
            <a:endParaRPr lang="en-US" sz="4200" dirty="0"/>
          </a:p>
        </p:txBody>
      </p:sp>
      <p:sp>
        <p:nvSpPr>
          <p:cNvPr id="5" name="Text 3"/>
          <p:cNvSpPr/>
          <p:nvPr/>
        </p:nvSpPr>
        <p:spPr>
          <a:xfrm>
            <a:off x="6030648" y="1047750"/>
            <a:ext cx="2772463"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334D98"/>
                </a:solidFill>
                <a:latin typeface="Arial" pitchFamily="34" charset="0"/>
                <a:ea typeface="Arial" pitchFamily="34" charset="-122"/>
                <a:cs typeface="Arial" pitchFamily="34" charset="-120"/>
              </a:rPr>
              <a:t>of the floor</a:t>
            </a:r>
            <a:endParaRPr lang="en-US" sz="4200" dirty="0"/>
          </a:p>
        </p:txBody>
      </p:sp>
      <p:sp>
        <p:nvSpPr>
          <p:cNvPr id="6" name="Shape 4"/>
          <p:cNvSpPr/>
          <p:nvPr/>
        </p:nvSpPr>
        <p:spPr>
          <a:xfrm>
            <a:off x="857250" y="2362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7" name="Text 5"/>
          <p:cNvSpPr/>
          <p:nvPr/>
        </p:nvSpPr>
        <p:spPr>
          <a:xfrm>
            <a:off x="1189567" y="2694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01</a:t>
            </a:r>
            <a:endParaRPr lang="en-US" sz="975" dirty="0"/>
          </a:p>
        </p:txBody>
      </p:sp>
      <p:sp>
        <p:nvSpPr>
          <p:cNvPr id="8" name="Text 6"/>
          <p:cNvSpPr/>
          <p:nvPr/>
        </p:nvSpPr>
        <p:spPr>
          <a:xfrm>
            <a:off x="1189567" y="2963333"/>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20+ Departments</a:t>
            </a:r>
            <a:endParaRPr lang="en-US" sz="2025" dirty="0"/>
          </a:p>
        </p:txBody>
      </p:sp>
      <p:sp>
        <p:nvSpPr>
          <p:cNvPr id="9" name="Text 7"/>
          <p:cNvSpPr/>
          <p:nvPr/>
        </p:nvSpPr>
        <p:spPr>
          <a:xfrm>
            <a:off x="1189567" y="3405188"/>
            <a:ext cx="5358850" cy="599017"/>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Every department has its own components, batches, and quantity limits.</a:t>
            </a:r>
            <a:endParaRPr lang="en-US" sz="1425" dirty="0"/>
          </a:p>
        </p:txBody>
      </p:sp>
      <p:sp>
        <p:nvSpPr>
          <p:cNvPr id="10" name="Shape 8"/>
          <p:cNvSpPr/>
          <p:nvPr/>
        </p:nvSpPr>
        <p:spPr>
          <a:xfrm>
            <a:off x="6991350" y="2362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1" name="Text 9"/>
          <p:cNvSpPr/>
          <p:nvPr/>
        </p:nvSpPr>
        <p:spPr>
          <a:xfrm>
            <a:off x="7323667" y="2694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02</a:t>
            </a:r>
            <a:endParaRPr lang="en-US" sz="975" dirty="0"/>
          </a:p>
        </p:txBody>
      </p:sp>
      <p:sp>
        <p:nvSpPr>
          <p:cNvPr id="12" name="Text 10"/>
          <p:cNvSpPr/>
          <p:nvPr/>
        </p:nvSpPr>
        <p:spPr>
          <a:xfrm>
            <a:off x="7323667" y="2963333"/>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i="1" dirty="0">
                <a:solidFill>
                  <a:srgbClr val="1A1A1A"/>
                </a:solidFill>
                <a:latin typeface="Arial" pitchFamily="34" charset="0"/>
                <a:ea typeface="Arial" pitchFamily="34" charset="-122"/>
                <a:cs typeface="Arial" pitchFamily="34" charset="-120"/>
              </a:rPr>
              <a:t>(Food-grade) </a:t>
            </a:r>
            <a:r>
              <a:rPr lang="en-US" sz="2025" b="1" dirty="0">
                <a:solidFill>
                  <a:srgbClr val="1A1A1A"/>
                </a:solidFill>
                <a:latin typeface="Arial" pitchFamily="34" charset="0"/>
                <a:ea typeface="Arial" pitchFamily="34" charset="-122"/>
                <a:cs typeface="Arial" pitchFamily="34" charset="-120"/>
              </a:rPr>
              <a:t>Item Traceability</a:t>
            </a:r>
            <a:endParaRPr lang="en-US" sz="2025" dirty="0"/>
          </a:p>
        </p:txBody>
      </p:sp>
      <p:sp>
        <p:nvSpPr>
          <p:cNvPr id="13" name="Text 11"/>
          <p:cNvSpPr/>
          <p:nvPr/>
        </p:nvSpPr>
        <p:spPr>
          <a:xfrm>
            <a:off x="7323667" y="3405188"/>
            <a:ext cx="5358850" cy="599017"/>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Every gram traces to a batch, a bin, and a production order — with a best-before date on every batch.</a:t>
            </a:r>
            <a:endParaRPr lang="en-US" sz="1425" dirty="0"/>
          </a:p>
        </p:txBody>
      </p:sp>
      <p:sp>
        <p:nvSpPr>
          <p:cNvPr id="14" name="Shape 12"/>
          <p:cNvSpPr/>
          <p:nvPr/>
        </p:nvSpPr>
        <p:spPr>
          <a:xfrm>
            <a:off x="857250" y="4648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5" name="Text 13"/>
          <p:cNvSpPr/>
          <p:nvPr/>
        </p:nvSpPr>
        <p:spPr>
          <a:xfrm>
            <a:off x="1189567" y="4980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03</a:t>
            </a:r>
            <a:endParaRPr lang="en-US" sz="975" dirty="0"/>
          </a:p>
        </p:txBody>
      </p:sp>
      <p:sp>
        <p:nvSpPr>
          <p:cNvPr id="16" name="Text 14"/>
          <p:cNvSpPr/>
          <p:nvPr/>
        </p:nvSpPr>
        <p:spPr>
          <a:xfrm>
            <a:off x="1189567" y="5249334"/>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Rules Live in Heads</a:t>
            </a:r>
            <a:endParaRPr lang="en-US" sz="2025" dirty="0"/>
          </a:p>
        </p:txBody>
      </p:sp>
      <p:sp>
        <p:nvSpPr>
          <p:cNvPr id="17" name="Text 15"/>
          <p:cNvSpPr/>
          <p:nvPr/>
        </p:nvSpPr>
        <p:spPr>
          <a:xfrm>
            <a:off x="1189567" y="5691188"/>
            <a:ext cx="5358850" cy="599017"/>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Drying times, over-quantity limits, and who may override them varied with whoever was on shift.</a:t>
            </a:r>
            <a:endParaRPr lang="en-US" sz="1425" dirty="0"/>
          </a:p>
        </p:txBody>
      </p:sp>
      <p:sp>
        <p:nvSpPr>
          <p:cNvPr id="18" name="Shape 16"/>
          <p:cNvSpPr/>
          <p:nvPr/>
        </p:nvSpPr>
        <p:spPr>
          <a:xfrm>
            <a:off x="6991350" y="4648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9" name="Text 17"/>
          <p:cNvSpPr/>
          <p:nvPr/>
        </p:nvSpPr>
        <p:spPr>
          <a:xfrm>
            <a:off x="7323667" y="4980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04</a:t>
            </a:r>
            <a:endParaRPr lang="en-US" sz="975" dirty="0"/>
          </a:p>
        </p:txBody>
      </p:sp>
      <p:sp>
        <p:nvSpPr>
          <p:cNvPr id="20" name="Text 18"/>
          <p:cNvSpPr/>
          <p:nvPr/>
        </p:nvSpPr>
        <p:spPr>
          <a:xfrm>
            <a:off x="7323667" y="5249334"/>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Mistakes Surface Too Late</a:t>
            </a:r>
            <a:endParaRPr lang="en-US" sz="2025" dirty="0"/>
          </a:p>
        </p:txBody>
      </p:sp>
      <p:sp>
        <p:nvSpPr>
          <p:cNvPr id="21" name="Text 19"/>
          <p:cNvSpPr/>
          <p:nvPr/>
        </p:nvSpPr>
        <p:spPr>
          <a:xfrm>
            <a:off x="7323667" y="5691188"/>
            <a:ext cx="5358850" cy="599017"/>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A duplicated receipt or a missed component issue is found afterward, once inventory and cost are wrong.</a:t>
            </a:r>
            <a:endParaRPr lang="en-US" sz="1425" dirty="0"/>
          </a:p>
        </p:txBody>
      </p:sp>
      <p:sp>
        <p:nvSpPr>
          <p:cNvPr id="22" name="Shape 20"/>
          <p:cNvSpPr/>
          <p:nvPr/>
        </p:nvSpPr>
        <p:spPr>
          <a:xfrm>
            <a:off x="857250" y="6819900"/>
            <a:ext cx="12001500" cy="9525"/>
          </a:xfrm>
          <a:prstGeom prst="rect">
            <a:avLst/>
          </a:prstGeom>
          <a:solidFill>
            <a:srgbClr val="E3E5EA"/>
          </a:solidFill>
          <a:ln/>
        </p:spPr>
        <p:txBody>
          <a:bodyPr/>
          <a:lstStyle/>
          <a:p>
            <a:endParaRPr lang="en-US"/>
          </a:p>
        </p:txBody>
      </p:sp>
      <p:sp>
        <p:nvSpPr>
          <p:cNvPr id="23" name="Text 21"/>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24" name="Text 22"/>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61532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1 · THE PRODUCTION FLOOR</a:t>
            </a:r>
            <a:endParaRPr lang="en-US" sz="975" dirty="0"/>
          </a:p>
        </p:txBody>
      </p:sp>
      <p:sp>
        <p:nvSpPr>
          <p:cNvPr id="3" name="Text 1"/>
          <p:cNvSpPr/>
          <p:nvPr/>
        </p:nvSpPr>
        <p:spPr>
          <a:xfrm>
            <a:off x="11047677" y="609600"/>
            <a:ext cx="199218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HOW IT WORKS TODAY</a:t>
            </a:r>
            <a:endParaRPr lang="en-US" sz="975" dirty="0"/>
          </a:p>
        </p:txBody>
      </p:sp>
      <p:sp>
        <p:nvSpPr>
          <p:cNvPr id="4" name="Text 2"/>
          <p:cNvSpPr/>
          <p:nvPr/>
        </p:nvSpPr>
        <p:spPr>
          <a:xfrm>
            <a:off x="857250" y="1169965"/>
            <a:ext cx="12471292" cy="1200518"/>
          </a:xfrm>
          <a:prstGeom prst="rect">
            <a:avLst/>
          </a:prstGeom>
          <a:noFill/>
          <a:ln/>
        </p:spPr>
        <p:txBody>
          <a:bodyPr wrap="square" lIns="25400" tIns="25400" rIns="25400" bIns="25400" rtlCol="0" anchor="t">
            <a:normAutofit fontScale="92500" lnSpcReduction="10000"/>
          </a:bodyPr>
          <a:lstStyle/>
          <a:p>
            <a:pPr>
              <a:lnSpc>
                <a:spcPct val="99750"/>
              </a:lnSpc>
            </a:pPr>
            <a:r>
              <a:rPr lang="en-US" sz="4200" dirty="0">
                <a:solidFill>
                  <a:srgbClr val="1A1A1A"/>
                </a:solidFill>
                <a:latin typeface="Arial" pitchFamily="34" charset="0"/>
                <a:ea typeface="Arial" pitchFamily="34" charset="-122"/>
                <a:cs typeface="Arial" pitchFamily="34" charset="-120"/>
              </a:rPr>
              <a:t>What Chris Built </a:t>
            </a:r>
            <a:r>
              <a:rPr lang="en-US" sz="4200" dirty="0">
                <a:solidFill>
                  <a:srgbClr val="334D98"/>
                </a:solidFill>
                <a:latin typeface="Arial" pitchFamily="34" charset="0"/>
                <a:ea typeface="Arial" pitchFamily="34" charset="-122"/>
                <a:cs typeface="Arial" pitchFamily="34" charset="-120"/>
              </a:rPr>
              <a:t>| One floor event posted the same way every time</a:t>
            </a:r>
            <a:endParaRPr lang="en-US" sz="4200" dirty="0">
              <a:solidFill>
                <a:srgbClr val="334D98"/>
              </a:solidFill>
            </a:endParaRPr>
          </a:p>
          <a:p>
            <a:pPr marL="0" indent="0" algn="l">
              <a:lnSpc>
                <a:spcPct val="99750"/>
              </a:lnSpc>
              <a:buNone/>
            </a:pPr>
            <a:endParaRPr lang="en-US" sz="4200" dirty="0"/>
          </a:p>
        </p:txBody>
      </p:sp>
      <p:sp>
        <p:nvSpPr>
          <p:cNvPr id="6" name="Shape 4"/>
          <p:cNvSpPr/>
          <p:nvPr/>
        </p:nvSpPr>
        <p:spPr>
          <a:xfrm>
            <a:off x="0" y="2743200"/>
            <a:ext cx="13716000" cy="3295650"/>
          </a:xfrm>
          <a:prstGeom prst="rect">
            <a:avLst/>
          </a:prstGeom>
          <a:gradFill rotWithShape="1">
            <a:gsLst>
              <a:gs pos="0">
                <a:srgbClr val="EDEFF6">
                  <a:alpha val="100000"/>
                </a:srgbClr>
              </a:gs>
              <a:gs pos="100000">
                <a:srgbClr val="C0CDF0">
                  <a:alpha val="100000"/>
                </a:srgbClr>
              </a:gs>
            </a:gsLst>
            <a:lin ang="0" scaled="0"/>
          </a:gradFill>
          <a:ln/>
        </p:spPr>
        <p:txBody>
          <a:bodyPr/>
          <a:lstStyle/>
          <a:p>
            <a:endParaRPr lang="en-US"/>
          </a:p>
        </p:txBody>
      </p:sp>
      <p:sp>
        <p:nvSpPr>
          <p:cNvPr id="7" name="Shape 5"/>
          <p:cNvSpPr/>
          <p:nvPr/>
        </p:nvSpPr>
        <p:spPr>
          <a:xfrm>
            <a:off x="857250" y="3105150"/>
            <a:ext cx="2186914" cy="2609321"/>
          </a:xfrm>
          <a:prstGeom prst="roundRect">
            <a:avLst>
              <a:gd name="adj" fmla="val 5227"/>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8" name="Text 6"/>
          <p:cNvSpPr/>
          <p:nvPr/>
        </p:nvSpPr>
        <p:spPr>
          <a:xfrm>
            <a:off x="1094317" y="3361267"/>
            <a:ext cx="188405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01</a:t>
            </a:r>
            <a:endParaRPr lang="en-US" sz="975" dirty="0"/>
          </a:p>
        </p:txBody>
      </p:sp>
      <p:sp>
        <p:nvSpPr>
          <p:cNvPr id="9" name="Text 7"/>
          <p:cNvSpPr/>
          <p:nvPr/>
        </p:nvSpPr>
        <p:spPr>
          <a:xfrm>
            <a:off x="1094317" y="4033943"/>
            <a:ext cx="1788980" cy="595842"/>
          </a:xfrm>
          <a:prstGeom prst="rect">
            <a:avLst/>
          </a:prstGeom>
          <a:noFill/>
          <a:ln/>
        </p:spPr>
        <p:txBody>
          <a:bodyPr wrap="square" lIns="25400" tIns="25400" rIns="25400" bIns="25400" rtlCol="0" anchor="t">
            <a:normAutofit lnSpcReduction="10000"/>
          </a:bodyPr>
          <a:lstStyle/>
          <a:p>
            <a:pPr marL="0" indent="0" algn="l">
              <a:lnSpc>
                <a:spcPct val="106258"/>
              </a:lnSpc>
              <a:buNone/>
            </a:pPr>
            <a:r>
              <a:rPr lang="en-US" sz="1800" b="1" dirty="0">
                <a:solidFill>
                  <a:srgbClr val="1A1A1A"/>
                </a:solidFill>
                <a:latin typeface="Arial" pitchFamily="34" charset="0"/>
                <a:ea typeface="Arial" pitchFamily="34" charset="-122"/>
                <a:cs typeface="Arial" pitchFamily="34" charset="-120"/>
              </a:rPr>
              <a:t>Operator Submits</a:t>
            </a:r>
            <a:endParaRPr lang="en-US" sz="1800" dirty="0"/>
          </a:p>
        </p:txBody>
      </p:sp>
      <p:sp>
        <p:nvSpPr>
          <p:cNvPr id="11" name="Text 9"/>
          <p:cNvSpPr/>
          <p:nvPr/>
        </p:nvSpPr>
        <p:spPr>
          <a:xfrm>
            <a:off x="1094317" y="5322887"/>
            <a:ext cx="178898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37" dirty="0">
                <a:solidFill>
                  <a:srgbClr val="9AA1AC"/>
                </a:solidFill>
                <a:latin typeface="Arial" pitchFamily="34" charset="0"/>
                <a:ea typeface="Arial" pitchFamily="34" charset="-122"/>
                <a:cs typeface="Arial" pitchFamily="34" charset="-120"/>
              </a:rPr>
              <a:t>FORGE</a:t>
            </a:r>
            <a:endParaRPr lang="en-US" sz="975" dirty="0"/>
          </a:p>
        </p:txBody>
      </p:sp>
      <p:sp>
        <p:nvSpPr>
          <p:cNvPr id="12" name="Shape 10"/>
          <p:cNvSpPr/>
          <p:nvPr/>
        </p:nvSpPr>
        <p:spPr>
          <a:xfrm>
            <a:off x="3044164" y="4390760"/>
            <a:ext cx="266700" cy="38100"/>
          </a:xfrm>
          <a:prstGeom prst="rect">
            <a:avLst/>
          </a:prstGeom>
          <a:solidFill>
            <a:srgbClr val="334D98"/>
          </a:solidFill>
          <a:ln/>
        </p:spPr>
        <p:txBody>
          <a:bodyPr/>
          <a:lstStyle/>
          <a:p>
            <a:endParaRPr lang="en-US"/>
          </a:p>
        </p:txBody>
      </p:sp>
      <p:sp>
        <p:nvSpPr>
          <p:cNvPr id="13" name="Shape 11"/>
          <p:cNvSpPr/>
          <p:nvPr/>
        </p:nvSpPr>
        <p:spPr>
          <a:xfrm>
            <a:off x="3310864" y="3105150"/>
            <a:ext cx="2187046" cy="2609321"/>
          </a:xfrm>
          <a:prstGeom prst="roundRect">
            <a:avLst>
              <a:gd name="adj" fmla="val 5226"/>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4" name="Text 12"/>
          <p:cNvSpPr/>
          <p:nvPr/>
        </p:nvSpPr>
        <p:spPr>
          <a:xfrm>
            <a:off x="3547930" y="3361267"/>
            <a:ext cx="1884204"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02</a:t>
            </a:r>
            <a:endParaRPr lang="en-US" sz="975" dirty="0"/>
          </a:p>
        </p:txBody>
      </p:sp>
      <p:sp>
        <p:nvSpPr>
          <p:cNvPr id="15" name="Text 13"/>
          <p:cNvSpPr/>
          <p:nvPr/>
        </p:nvSpPr>
        <p:spPr>
          <a:xfrm>
            <a:off x="3547930" y="4033943"/>
            <a:ext cx="1789112" cy="595842"/>
          </a:xfrm>
          <a:prstGeom prst="rect">
            <a:avLst/>
          </a:prstGeom>
          <a:noFill/>
          <a:ln/>
        </p:spPr>
        <p:txBody>
          <a:bodyPr wrap="square" lIns="25400" tIns="25400" rIns="25400" bIns="25400" rtlCol="0" anchor="t">
            <a:normAutofit lnSpcReduction="10000"/>
          </a:bodyPr>
          <a:lstStyle/>
          <a:p>
            <a:pPr marL="0" indent="0" algn="l">
              <a:lnSpc>
                <a:spcPct val="106258"/>
              </a:lnSpc>
              <a:buNone/>
            </a:pPr>
            <a:r>
              <a:rPr lang="en-US" sz="1800" b="1" dirty="0">
                <a:solidFill>
                  <a:srgbClr val="1A1A1A"/>
                </a:solidFill>
                <a:latin typeface="Arial" pitchFamily="34" charset="0"/>
                <a:ea typeface="Arial" pitchFamily="34" charset="-122"/>
                <a:cs typeface="Arial" pitchFamily="34" charset="-120"/>
              </a:rPr>
              <a:t>Checked Against SAP</a:t>
            </a:r>
            <a:endParaRPr lang="en-US" sz="1800" dirty="0"/>
          </a:p>
        </p:txBody>
      </p:sp>
      <p:sp>
        <p:nvSpPr>
          <p:cNvPr id="17" name="Text 15"/>
          <p:cNvSpPr/>
          <p:nvPr/>
        </p:nvSpPr>
        <p:spPr>
          <a:xfrm>
            <a:off x="3547930" y="5322887"/>
            <a:ext cx="1789112"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37" dirty="0">
                <a:solidFill>
                  <a:srgbClr val="9AA1AC"/>
                </a:solidFill>
                <a:latin typeface="Arial" pitchFamily="34" charset="0"/>
                <a:ea typeface="Arial" pitchFamily="34" charset="-122"/>
                <a:cs typeface="Arial" pitchFamily="34" charset="-120"/>
              </a:rPr>
              <a:t>SAP BUSINESS ONE</a:t>
            </a:r>
            <a:endParaRPr lang="en-US" sz="975" dirty="0"/>
          </a:p>
        </p:txBody>
      </p:sp>
      <p:sp>
        <p:nvSpPr>
          <p:cNvPr id="18" name="Shape 16"/>
          <p:cNvSpPr/>
          <p:nvPr/>
        </p:nvSpPr>
        <p:spPr>
          <a:xfrm>
            <a:off x="5497909" y="4390760"/>
            <a:ext cx="266700" cy="38100"/>
          </a:xfrm>
          <a:prstGeom prst="rect">
            <a:avLst/>
          </a:prstGeom>
          <a:solidFill>
            <a:srgbClr val="334D98"/>
          </a:solidFill>
          <a:ln/>
        </p:spPr>
        <p:txBody>
          <a:bodyPr/>
          <a:lstStyle/>
          <a:p>
            <a:endParaRPr lang="en-US"/>
          </a:p>
        </p:txBody>
      </p:sp>
      <p:sp>
        <p:nvSpPr>
          <p:cNvPr id="19" name="Shape 17"/>
          <p:cNvSpPr/>
          <p:nvPr/>
        </p:nvSpPr>
        <p:spPr>
          <a:xfrm>
            <a:off x="5764609" y="3105150"/>
            <a:ext cx="2186914" cy="2609321"/>
          </a:xfrm>
          <a:prstGeom prst="roundRect">
            <a:avLst>
              <a:gd name="adj" fmla="val 5227"/>
            </a:avLst>
          </a:prstGeom>
          <a:solidFill>
            <a:srgbClr val="FFFFFF"/>
          </a:solidFill>
          <a:ln/>
          <a:effectLst>
            <a:outerShdw blurRad="209550" dist="76200" dir="5400000" algn="bl" rotWithShape="0">
              <a:srgbClr val="141E3C">
                <a:alpha val="12000"/>
              </a:srgbClr>
            </a:outerShdw>
          </a:effectLst>
        </p:spPr>
        <p:txBody>
          <a:bodyPr/>
          <a:lstStyle/>
          <a:p>
            <a:endParaRPr lang="en-US"/>
          </a:p>
        </p:txBody>
      </p:sp>
      <p:sp>
        <p:nvSpPr>
          <p:cNvPr id="20" name="Shape 18"/>
          <p:cNvSpPr/>
          <p:nvPr/>
        </p:nvSpPr>
        <p:spPr>
          <a:xfrm>
            <a:off x="5764609" y="5706004"/>
            <a:ext cx="2186914" cy="9525"/>
          </a:xfrm>
          <a:prstGeom prst="rect">
            <a:avLst/>
          </a:prstGeom>
          <a:solidFill>
            <a:srgbClr val="E6E8EC"/>
          </a:solidFill>
          <a:ln/>
        </p:spPr>
        <p:txBody>
          <a:bodyPr/>
          <a:lstStyle/>
          <a:p>
            <a:endParaRPr lang="en-US"/>
          </a:p>
        </p:txBody>
      </p:sp>
      <p:sp>
        <p:nvSpPr>
          <p:cNvPr id="21" name="Shape 19"/>
          <p:cNvSpPr/>
          <p:nvPr/>
        </p:nvSpPr>
        <p:spPr>
          <a:xfrm>
            <a:off x="5764609" y="3105150"/>
            <a:ext cx="2186914" cy="33867"/>
          </a:xfrm>
          <a:prstGeom prst="rect">
            <a:avLst/>
          </a:prstGeom>
          <a:solidFill>
            <a:srgbClr val="334D98"/>
          </a:solidFill>
          <a:ln/>
        </p:spPr>
        <p:txBody>
          <a:bodyPr/>
          <a:lstStyle/>
          <a:p>
            <a:endParaRPr lang="en-US"/>
          </a:p>
        </p:txBody>
      </p:sp>
      <p:sp>
        <p:nvSpPr>
          <p:cNvPr id="22" name="Shape 20"/>
          <p:cNvSpPr/>
          <p:nvPr/>
        </p:nvSpPr>
        <p:spPr>
          <a:xfrm>
            <a:off x="5764609" y="3105150"/>
            <a:ext cx="9525" cy="2609321"/>
          </a:xfrm>
          <a:prstGeom prst="rect">
            <a:avLst/>
          </a:prstGeom>
          <a:solidFill>
            <a:srgbClr val="E6E8EC"/>
          </a:solidFill>
          <a:ln/>
        </p:spPr>
        <p:txBody>
          <a:bodyPr/>
          <a:lstStyle/>
          <a:p>
            <a:endParaRPr lang="en-US"/>
          </a:p>
        </p:txBody>
      </p:sp>
      <p:sp>
        <p:nvSpPr>
          <p:cNvPr id="23" name="Shape 21"/>
          <p:cNvSpPr/>
          <p:nvPr/>
        </p:nvSpPr>
        <p:spPr>
          <a:xfrm>
            <a:off x="7943056" y="3105150"/>
            <a:ext cx="9525" cy="2609321"/>
          </a:xfrm>
          <a:prstGeom prst="rect">
            <a:avLst/>
          </a:prstGeom>
          <a:solidFill>
            <a:srgbClr val="E6E8EC"/>
          </a:solidFill>
          <a:ln/>
        </p:spPr>
        <p:txBody>
          <a:bodyPr/>
          <a:lstStyle/>
          <a:p>
            <a:endParaRPr lang="en-US"/>
          </a:p>
        </p:txBody>
      </p:sp>
      <p:sp>
        <p:nvSpPr>
          <p:cNvPr id="24" name="Text 22"/>
          <p:cNvSpPr/>
          <p:nvPr/>
        </p:nvSpPr>
        <p:spPr>
          <a:xfrm>
            <a:off x="6001676" y="3386667"/>
            <a:ext cx="188405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03</a:t>
            </a:r>
            <a:endParaRPr lang="en-US" sz="975" dirty="0"/>
          </a:p>
        </p:txBody>
      </p:sp>
      <p:sp>
        <p:nvSpPr>
          <p:cNvPr id="25" name="Text 23"/>
          <p:cNvSpPr/>
          <p:nvPr/>
        </p:nvSpPr>
        <p:spPr>
          <a:xfrm>
            <a:off x="6001676" y="4059343"/>
            <a:ext cx="1788980" cy="595842"/>
          </a:xfrm>
          <a:prstGeom prst="rect">
            <a:avLst/>
          </a:prstGeom>
          <a:noFill/>
          <a:ln/>
        </p:spPr>
        <p:txBody>
          <a:bodyPr wrap="square" lIns="25400" tIns="25400" rIns="25400" bIns="25400" rtlCol="0" anchor="t">
            <a:normAutofit lnSpcReduction="10000"/>
          </a:bodyPr>
          <a:lstStyle/>
          <a:p>
            <a:pPr marL="0" indent="0" algn="l">
              <a:lnSpc>
                <a:spcPct val="106258"/>
              </a:lnSpc>
              <a:buNone/>
            </a:pPr>
            <a:r>
              <a:rPr lang="en-US" sz="1800" b="1" dirty="0">
                <a:solidFill>
                  <a:srgbClr val="334D98"/>
                </a:solidFill>
                <a:latin typeface="Arial" pitchFamily="34" charset="0"/>
                <a:ea typeface="Arial" pitchFamily="34" charset="-122"/>
                <a:cs typeface="Arial" pitchFamily="34" charset="-120"/>
              </a:rPr>
              <a:t>Supervisor Reviews</a:t>
            </a:r>
            <a:endParaRPr lang="en-US" sz="1800" dirty="0"/>
          </a:p>
        </p:txBody>
      </p:sp>
      <p:sp>
        <p:nvSpPr>
          <p:cNvPr id="27" name="Text 25"/>
          <p:cNvSpPr/>
          <p:nvPr/>
        </p:nvSpPr>
        <p:spPr>
          <a:xfrm>
            <a:off x="6001676" y="5322887"/>
            <a:ext cx="178898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37" dirty="0">
                <a:solidFill>
                  <a:srgbClr val="9AA1AC"/>
                </a:solidFill>
                <a:latin typeface="Arial" pitchFamily="34" charset="0"/>
                <a:ea typeface="Arial" pitchFamily="34" charset="-122"/>
                <a:cs typeface="Arial" pitchFamily="34" charset="-120"/>
              </a:rPr>
              <a:t>FORGE</a:t>
            </a:r>
            <a:endParaRPr lang="en-US" sz="975" dirty="0"/>
          </a:p>
        </p:txBody>
      </p:sp>
      <p:sp>
        <p:nvSpPr>
          <p:cNvPr id="28" name="Shape 26"/>
          <p:cNvSpPr/>
          <p:nvPr/>
        </p:nvSpPr>
        <p:spPr>
          <a:xfrm>
            <a:off x="7951523" y="4390760"/>
            <a:ext cx="266700" cy="38100"/>
          </a:xfrm>
          <a:prstGeom prst="rect">
            <a:avLst/>
          </a:prstGeom>
          <a:solidFill>
            <a:srgbClr val="334D98"/>
          </a:solidFill>
          <a:ln/>
        </p:spPr>
        <p:txBody>
          <a:bodyPr/>
          <a:lstStyle/>
          <a:p>
            <a:endParaRPr lang="en-US"/>
          </a:p>
        </p:txBody>
      </p:sp>
      <p:sp>
        <p:nvSpPr>
          <p:cNvPr id="29" name="Shape 27"/>
          <p:cNvSpPr/>
          <p:nvPr/>
        </p:nvSpPr>
        <p:spPr>
          <a:xfrm>
            <a:off x="8218223" y="3105150"/>
            <a:ext cx="2186914" cy="2609321"/>
          </a:xfrm>
          <a:prstGeom prst="roundRect">
            <a:avLst>
              <a:gd name="adj" fmla="val 5227"/>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30" name="Text 28"/>
          <p:cNvSpPr/>
          <p:nvPr/>
        </p:nvSpPr>
        <p:spPr>
          <a:xfrm>
            <a:off x="8455290" y="3361267"/>
            <a:ext cx="188405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04</a:t>
            </a:r>
            <a:endParaRPr lang="en-US" sz="975" dirty="0"/>
          </a:p>
        </p:txBody>
      </p:sp>
      <p:sp>
        <p:nvSpPr>
          <p:cNvPr id="31" name="Text 29"/>
          <p:cNvSpPr/>
          <p:nvPr/>
        </p:nvSpPr>
        <p:spPr>
          <a:xfrm>
            <a:off x="8455290" y="4033943"/>
            <a:ext cx="1788980" cy="595842"/>
          </a:xfrm>
          <a:prstGeom prst="rect">
            <a:avLst/>
          </a:prstGeom>
          <a:noFill/>
          <a:ln/>
        </p:spPr>
        <p:txBody>
          <a:bodyPr wrap="square" lIns="25400" tIns="25400" rIns="25400" bIns="25400" rtlCol="0" anchor="t">
            <a:normAutofit lnSpcReduction="10000"/>
          </a:bodyPr>
          <a:lstStyle/>
          <a:p>
            <a:pPr marL="0" indent="0" algn="l">
              <a:lnSpc>
                <a:spcPct val="106258"/>
              </a:lnSpc>
              <a:buNone/>
            </a:pPr>
            <a:r>
              <a:rPr lang="en-US" sz="1800" b="1" dirty="0">
                <a:solidFill>
                  <a:srgbClr val="1A1A1A"/>
                </a:solidFill>
                <a:latin typeface="Arial" pitchFamily="34" charset="0"/>
                <a:ea typeface="Arial" pitchFamily="34" charset="-122"/>
                <a:cs typeface="Arial" pitchFamily="34" charset="-120"/>
              </a:rPr>
              <a:t>Receipt or Issue Built</a:t>
            </a:r>
            <a:endParaRPr lang="en-US" sz="1800" dirty="0"/>
          </a:p>
        </p:txBody>
      </p:sp>
      <p:sp>
        <p:nvSpPr>
          <p:cNvPr id="33" name="Text 31"/>
          <p:cNvSpPr/>
          <p:nvPr/>
        </p:nvSpPr>
        <p:spPr>
          <a:xfrm>
            <a:off x="8455290" y="5322887"/>
            <a:ext cx="178898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37" dirty="0">
                <a:solidFill>
                  <a:srgbClr val="9AA1AC"/>
                </a:solidFill>
                <a:latin typeface="Arial" pitchFamily="34" charset="0"/>
                <a:ea typeface="Arial" pitchFamily="34" charset="-122"/>
                <a:cs typeface="Arial" pitchFamily="34" charset="-120"/>
              </a:rPr>
              <a:t>FORGE</a:t>
            </a:r>
            <a:endParaRPr lang="en-US" sz="975" dirty="0"/>
          </a:p>
        </p:txBody>
      </p:sp>
      <p:sp>
        <p:nvSpPr>
          <p:cNvPr id="34" name="Shape 32"/>
          <p:cNvSpPr/>
          <p:nvPr/>
        </p:nvSpPr>
        <p:spPr>
          <a:xfrm>
            <a:off x="10405137" y="4390760"/>
            <a:ext cx="266700" cy="38100"/>
          </a:xfrm>
          <a:prstGeom prst="rect">
            <a:avLst/>
          </a:prstGeom>
          <a:solidFill>
            <a:srgbClr val="334D98"/>
          </a:solidFill>
          <a:ln/>
        </p:spPr>
        <p:txBody>
          <a:bodyPr/>
          <a:lstStyle/>
          <a:p>
            <a:endParaRPr lang="en-US"/>
          </a:p>
        </p:txBody>
      </p:sp>
      <p:sp>
        <p:nvSpPr>
          <p:cNvPr id="35" name="Shape 33"/>
          <p:cNvSpPr/>
          <p:nvPr/>
        </p:nvSpPr>
        <p:spPr>
          <a:xfrm>
            <a:off x="10671837" y="3105150"/>
            <a:ext cx="2186914" cy="2609321"/>
          </a:xfrm>
          <a:prstGeom prst="roundRect">
            <a:avLst>
              <a:gd name="adj" fmla="val 5227"/>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36" name="Text 34"/>
          <p:cNvSpPr/>
          <p:nvPr/>
        </p:nvSpPr>
        <p:spPr>
          <a:xfrm>
            <a:off x="10908903" y="3361267"/>
            <a:ext cx="188405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05</a:t>
            </a:r>
            <a:endParaRPr lang="en-US" sz="975" dirty="0"/>
          </a:p>
        </p:txBody>
      </p:sp>
      <p:sp>
        <p:nvSpPr>
          <p:cNvPr id="37" name="Text 35"/>
          <p:cNvSpPr/>
          <p:nvPr/>
        </p:nvSpPr>
        <p:spPr>
          <a:xfrm>
            <a:off x="10908903" y="4033943"/>
            <a:ext cx="1884058" cy="316971"/>
          </a:xfrm>
          <a:prstGeom prst="rect">
            <a:avLst/>
          </a:prstGeom>
          <a:noFill/>
          <a:ln/>
        </p:spPr>
        <p:txBody>
          <a:bodyPr wrap="square" lIns="25400" tIns="25400" rIns="25400" bIns="25400" rtlCol="0" anchor="t">
            <a:normAutofit lnSpcReduction="10000"/>
          </a:bodyPr>
          <a:lstStyle/>
          <a:p>
            <a:pPr marL="0" indent="0" algn="l">
              <a:lnSpc>
                <a:spcPct val="106258"/>
              </a:lnSpc>
              <a:buNone/>
            </a:pPr>
            <a:r>
              <a:rPr lang="en-US" sz="1800" b="1" dirty="0">
                <a:solidFill>
                  <a:srgbClr val="1A1A1A"/>
                </a:solidFill>
                <a:latin typeface="Arial" pitchFamily="34" charset="0"/>
                <a:ea typeface="Arial" pitchFamily="34" charset="-122"/>
                <a:cs typeface="Arial" pitchFamily="34" charset="-120"/>
              </a:rPr>
              <a:t>Posted to SAP</a:t>
            </a:r>
            <a:endParaRPr lang="en-US" sz="1800" dirty="0"/>
          </a:p>
        </p:txBody>
      </p:sp>
      <p:sp>
        <p:nvSpPr>
          <p:cNvPr id="39" name="Text 37"/>
          <p:cNvSpPr/>
          <p:nvPr/>
        </p:nvSpPr>
        <p:spPr>
          <a:xfrm>
            <a:off x="10908903" y="5322887"/>
            <a:ext cx="178898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37" dirty="0">
                <a:solidFill>
                  <a:srgbClr val="9AA1AC"/>
                </a:solidFill>
                <a:latin typeface="Arial" pitchFamily="34" charset="0"/>
                <a:ea typeface="Arial" pitchFamily="34" charset="-122"/>
                <a:cs typeface="Arial" pitchFamily="34" charset="-120"/>
              </a:rPr>
              <a:t>SAP BUSINESS ONE</a:t>
            </a:r>
            <a:endParaRPr lang="en-US" sz="975" dirty="0"/>
          </a:p>
        </p:txBody>
      </p:sp>
      <p:sp>
        <p:nvSpPr>
          <p:cNvPr id="40" name="Shape 38"/>
          <p:cNvSpPr/>
          <p:nvPr/>
        </p:nvSpPr>
        <p:spPr>
          <a:xfrm>
            <a:off x="857250" y="6819900"/>
            <a:ext cx="12001500" cy="9525"/>
          </a:xfrm>
          <a:prstGeom prst="rect">
            <a:avLst/>
          </a:prstGeom>
          <a:solidFill>
            <a:srgbClr val="E3E5EA"/>
          </a:solidFill>
          <a:ln/>
        </p:spPr>
        <p:txBody>
          <a:bodyPr/>
          <a:lstStyle/>
          <a:p>
            <a:endParaRPr lang="en-US"/>
          </a:p>
        </p:txBody>
      </p:sp>
      <p:sp>
        <p:nvSpPr>
          <p:cNvPr id="41" name="Text 39"/>
          <p:cNvSpPr/>
          <p:nvPr/>
        </p:nvSpPr>
        <p:spPr>
          <a:xfrm>
            <a:off x="857250" y="7029450"/>
            <a:ext cx="3257193"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A THIRD WAVE × STRUCTIFY.AI PRODUCT</a:t>
            </a:r>
            <a:endParaRPr lang="en-US" sz="900" dirty="0"/>
          </a:p>
        </p:txBody>
      </p:sp>
      <p:sp>
        <p:nvSpPr>
          <p:cNvPr id="42" name="Text 40"/>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61532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1 · THE PRODUCTION FLOOR</a:t>
            </a:r>
            <a:endParaRPr lang="en-US" sz="975" dirty="0"/>
          </a:p>
        </p:txBody>
      </p:sp>
      <p:sp>
        <p:nvSpPr>
          <p:cNvPr id="4" name="Text 2"/>
          <p:cNvSpPr/>
          <p:nvPr/>
        </p:nvSpPr>
        <p:spPr>
          <a:xfrm>
            <a:off x="857250" y="933450"/>
            <a:ext cx="12331808" cy="646112"/>
          </a:xfrm>
          <a:prstGeom prst="rect">
            <a:avLst/>
          </a:prstGeom>
          <a:noFill/>
          <a:ln/>
        </p:spPr>
        <p:txBody>
          <a:bodyPr wrap="square" lIns="25400" tIns="25400" rIns="25400" bIns="25400" rtlCol="0" anchor="t">
            <a:normAutofit lnSpcReduction="10000"/>
          </a:bodyPr>
          <a:lstStyle/>
          <a:p>
            <a:pPr>
              <a:lnSpc>
                <a:spcPct val="99750"/>
              </a:lnSpc>
            </a:pPr>
            <a:r>
              <a:rPr lang="en-US" sz="4200" dirty="0">
                <a:solidFill>
                  <a:srgbClr val="1A1A1A"/>
                </a:solidFill>
                <a:latin typeface="Arial" pitchFamily="34" charset="0"/>
                <a:ea typeface="Arial" pitchFamily="34" charset="-122"/>
                <a:cs typeface="Arial" pitchFamily="34" charset="-120"/>
              </a:rPr>
              <a:t>Forge Interfaces </a:t>
            </a:r>
            <a:r>
              <a:rPr lang="en-US" sz="4200" dirty="0">
                <a:solidFill>
                  <a:srgbClr val="334D98"/>
                </a:solidFill>
                <a:latin typeface="Arial" pitchFamily="34" charset="0"/>
                <a:ea typeface="Arial" pitchFamily="34" charset="-122"/>
                <a:cs typeface="Arial" pitchFamily="34" charset="-120"/>
              </a:rPr>
              <a:t>| Scanned at the line</a:t>
            </a:r>
            <a:endParaRPr lang="en-US" sz="4200" dirty="0">
              <a:solidFill>
                <a:srgbClr val="334D98"/>
              </a:solidFill>
            </a:endParaRPr>
          </a:p>
          <a:p>
            <a:pPr marL="0" indent="0" algn="l">
              <a:lnSpc>
                <a:spcPct val="99750"/>
              </a:lnSpc>
              <a:buNone/>
            </a:pPr>
            <a:endParaRPr lang="en-US" sz="4200" dirty="0"/>
          </a:p>
        </p:txBody>
      </p:sp>
      <p:sp>
        <p:nvSpPr>
          <p:cNvPr id="6" name="Text 4"/>
          <p:cNvSpPr/>
          <p:nvPr/>
        </p:nvSpPr>
        <p:spPr>
          <a:xfrm>
            <a:off x="857250" y="1515340"/>
            <a:ext cx="10896600" cy="355732"/>
          </a:xfrm>
          <a:prstGeom prst="rect">
            <a:avLst/>
          </a:prstGeom>
          <a:noFill/>
          <a:ln/>
        </p:spPr>
        <p:txBody>
          <a:bodyPr wrap="square" lIns="25400" tIns="25400" rIns="25400" bIns="25400" rtlCol="0" anchor="t">
            <a:normAutofit lnSpcReduction="10000"/>
          </a:bodyPr>
          <a:lstStyle/>
          <a:p>
            <a:pPr marL="0" indent="0" algn="l">
              <a:lnSpc>
                <a:spcPct val="129375"/>
              </a:lnSpc>
              <a:buNone/>
            </a:pPr>
            <a:r>
              <a:rPr lang="en-US" sz="1725" dirty="0">
                <a:solidFill>
                  <a:srgbClr val="6B7280"/>
                </a:solidFill>
                <a:latin typeface="Arial" pitchFamily="34" charset="0"/>
                <a:ea typeface="Arial" pitchFamily="34" charset="-122"/>
                <a:cs typeface="Arial" pitchFamily="34" charset="-120"/>
              </a:rPr>
              <a:t>Item, batch and bin come straight off the barcode</a:t>
            </a:r>
            <a:endParaRPr lang="en-US" sz="1725" dirty="0"/>
          </a:p>
        </p:txBody>
      </p:sp>
      <p:sp>
        <p:nvSpPr>
          <p:cNvPr id="7" name="Shape 5"/>
          <p:cNvSpPr/>
          <p:nvPr/>
        </p:nvSpPr>
        <p:spPr>
          <a:xfrm>
            <a:off x="1920211" y="2028296"/>
            <a:ext cx="9875578" cy="4541516"/>
          </a:xfrm>
          <a:prstGeom prst="roundRect">
            <a:avLst>
              <a:gd name="adj" fmla="val 3301"/>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8" name="Shape 6"/>
          <p:cNvSpPr/>
          <p:nvPr/>
        </p:nvSpPr>
        <p:spPr>
          <a:xfrm>
            <a:off x="3291946" y="3420533"/>
            <a:ext cx="7132108" cy="3064933"/>
          </a:xfrm>
          <a:prstGeom prst="rect">
            <a:avLst/>
          </a:prstGeom>
          <a:ln w="8467">
            <a:solidFill>
              <a:srgbClr val="E6E8EC"/>
            </a:solidFill>
            <a:prstDash val="solid"/>
          </a:ln>
        </p:spPr>
        <p:txBody>
          <a:bodyPr/>
          <a:lstStyle/>
          <a:p>
            <a:endParaRPr lang="en-US"/>
          </a:p>
        </p:txBody>
      </p:sp>
      <p:pic>
        <p:nvPicPr>
          <p:cNvPr id="9" name="Image 0" descr="preencoded.png"/>
          <p:cNvPicPr>
            <a:picLocks noChangeAspect="1"/>
          </p:cNvPicPr>
          <p:nvPr/>
        </p:nvPicPr>
        <p:blipFill>
          <a:blip r:embed="rId3"/>
          <a:stretch>
            <a:fillRect/>
          </a:stretch>
        </p:blipFill>
        <p:spPr>
          <a:xfrm>
            <a:off x="2181153" y="2289238"/>
            <a:ext cx="9353694" cy="4019630"/>
          </a:xfrm>
          <a:prstGeom prst="rect">
            <a:avLst/>
          </a:prstGeom>
        </p:spPr>
      </p:pic>
      <p:sp>
        <p:nvSpPr>
          <p:cNvPr id="10" name="Shape 7"/>
          <p:cNvSpPr/>
          <p:nvPr/>
        </p:nvSpPr>
        <p:spPr>
          <a:xfrm>
            <a:off x="857250" y="6819900"/>
            <a:ext cx="12001500" cy="9525"/>
          </a:xfrm>
          <a:prstGeom prst="rect">
            <a:avLst/>
          </a:prstGeom>
          <a:solidFill>
            <a:srgbClr val="E3E5EA"/>
          </a:solidFill>
          <a:ln/>
        </p:spPr>
        <p:txBody>
          <a:bodyPr/>
          <a:lstStyle/>
          <a:p>
            <a:endParaRPr lang="en-US"/>
          </a:p>
        </p:txBody>
      </p:sp>
      <p:sp>
        <p:nvSpPr>
          <p:cNvPr id="11" name="Text 8"/>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12" name="Text 9"/>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61532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1 · THE PRODUCTION FLOOR</a:t>
            </a:r>
            <a:endParaRPr lang="en-US" sz="975" dirty="0"/>
          </a:p>
        </p:txBody>
      </p:sp>
      <p:sp>
        <p:nvSpPr>
          <p:cNvPr id="3" name="Text 1"/>
          <p:cNvSpPr/>
          <p:nvPr/>
        </p:nvSpPr>
        <p:spPr>
          <a:xfrm>
            <a:off x="11173090" y="609600"/>
            <a:ext cx="1854227"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SEEN ON THE FLOOR</a:t>
            </a:r>
            <a:endParaRPr lang="en-US" sz="975" dirty="0"/>
          </a:p>
        </p:txBody>
      </p:sp>
      <p:sp>
        <p:nvSpPr>
          <p:cNvPr id="4" name="Text 2"/>
          <p:cNvSpPr/>
          <p:nvPr/>
        </p:nvSpPr>
        <p:spPr>
          <a:xfrm>
            <a:off x="857249" y="899160"/>
            <a:ext cx="11572392"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1A1A1A"/>
                </a:solidFill>
                <a:latin typeface="Arial" pitchFamily="34" charset="0"/>
                <a:ea typeface="Arial" pitchFamily="34" charset="-122"/>
                <a:cs typeface="Arial" pitchFamily="34" charset="-120"/>
              </a:rPr>
              <a:t>Forge Interfaces </a:t>
            </a:r>
            <a:r>
              <a:rPr lang="en-US" sz="4200" dirty="0">
                <a:solidFill>
                  <a:srgbClr val="334D98"/>
                </a:solidFill>
                <a:latin typeface="Arial" pitchFamily="34" charset="0"/>
                <a:ea typeface="Arial" pitchFamily="34" charset="-122"/>
                <a:cs typeface="Arial" pitchFamily="34" charset="-120"/>
              </a:rPr>
              <a:t>| Live Data Queue for Harney</a:t>
            </a:r>
            <a:endParaRPr lang="en-US" sz="4200" dirty="0">
              <a:solidFill>
                <a:srgbClr val="334D98"/>
              </a:solidFill>
            </a:endParaRPr>
          </a:p>
        </p:txBody>
      </p:sp>
      <p:sp>
        <p:nvSpPr>
          <p:cNvPr id="6" name="Text 4"/>
          <p:cNvSpPr/>
          <p:nvPr/>
        </p:nvSpPr>
        <p:spPr>
          <a:xfrm>
            <a:off x="857250" y="1466890"/>
            <a:ext cx="10896600" cy="355732"/>
          </a:xfrm>
          <a:prstGeom prst="rect">
            <a:avLst/>
          </a:prstGeom>
          <a:noFill/>
          <a:ln/>
        </p:spPr>
        <p:txBody>
          <a:bodyPr wrap="square" lIns="25400" tIns="25400" rIns="25400" bIns="25400" rtlCol="0" anchor="t">
            <a:normAutofit lnSpcReduction="10000"/>
          </a:bodyPr>
          <a:lstStyle/>
          <a:p>
            <a:pPr marL="0" indent="0" algn="l">
              <a:lnSpc>
                <a:spcPct val="129375"/>
              </a:lnSpc>
              <a:buNone/>
            </a:pPr>
            <a:r>
              <a:rPr lang="en-US" sz="1725" dirty="0">
                <a:solidFill>
                  <a:srgbClr val="6B7280"/>
                </a:solidFill>
                <a:latin typeface="Arial" pitchFamily="34" charset="0"/>
                <a:ea typeface="Arial" pitchFamily="34" charset="-122"/>
                <a:cs typeface="Arial" pitchFamily="34" charset="-120"/>
              </a:rPr>
              <a:t>Held for supervisor review before it ever reaches SAP.</a:t>
            </a:r>
            <a:endParaRPr lang="en-US" sz="1725" dirty="0"/>
          </a:p>
        </p:txBody>
      </p:sp>
      <p:sp>
        <p:nvSpPr>
          <p:cNvPr id="7" name="Shape 5"/>
          <p:cNvSpPr/>
          <p:nvPr/>
        </p:nvSpPr>
        <p:spPr>
          <a:xfrm>
            <a:off x="635700" y="2022647"/>
            <a:ext cx="12444600" cy="4398698"/>
          </a:xfrm>
          <a:prstGeom prst="roundRect">
            <a:avLst>
              <a:gd name="adj" fmla="val 3301"/>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8" name="Shape 6"/>
          <p:cNvSpPr/>
          <p:nvPr/>
        </p:nvSpPr>
        <p:spPr>
          <a:xfrm>
            <a:off x="2158471" y="3420533"/>
            <a:ext cx="9399058" cy="3064933"/>
          </a:xfrm>
          <a:prstGeom prst="rect">
            <a:avLst/>
          </a:prstGeom>
          <a:ln w="8467">
            <a:solidFill>
              <a:srgbClr val="E6E8EC"/>
            </a:solidFill>
            <a:prstDash val="solid"/>
          </a:ln>
        </p:spPr>
        <p:txBody>
          <a:bodyPr/>
          <a:lstStyle/>
          <a:p>
            <a:endParaRPr lang="en-US"/>
          </a:p>
        </p:txBody>
      </p:sp>
      <p:pic>
        <p:nvPicPr>
          <p:cNvPr id="9" name="Image 0" descr="preencoded.png"/>
          <p:cNvPicPr>
            <a:picLocks noChangeAspect="1"/>
          </p:cNvPicPr>
          <p:nvPr/>
        </p:nvPicPr>
        <p:blipFill>
          <a:blip r:embed="rId3"/>
          <a:stretch>
            <a:fillRect/>
          </a:stretch>
        </p:blipFill>
        <p:spPr>
          <a:xfrm>
            <a:off x="888436" y="2275383"/>
            <a:ext cx="11939128" cy="3893224"/>
          </a:xfrm>
          <a:prstGeom prst="rect">
            <a:avLst/>
          </a:prstGeom>
        </p:spPr>
      </p:pic>
      <p:sp>
        <p:nvSpPr>
          <p:cNvPr id="10" name="Shape 7"/>
          <p:cNvSpPr/>
          <p:nvPr/>
        </p:nvSpPr>
        <p:spPr>
          <a:xfrm>
            <a:off x="857250" y="6819900"/>
            <a:ext cx="12001500" cy="9525"/>
          </a:xfrm>
          <a:prstGeom prst="rect">
            <a:avLst/>
          </a:prstGeom>
          <a:solidFill>
            <a:srgbClr val="E3E5EA"/>
          </a:solidFill>
          <a:ln/>
        </p:spPr>
        <p:txBody>
          <a:bodyPr/>
          <a:lstStyle/>
          <a:p>
            <a:endParaRPr lang="en-US"/>
          </a:p>
        </p:txBody>
      </p:sp>
      <p:sp>
        <p:nvSpPr>
          <p:cNvPr id="11" name="Text 8"/>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12" name="Text 9"/>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61532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1 · THE PRODUCTION FLOOR</a:t>
            </a:r>
            <a:endParaRPr lang="en-US" sz="975" dirty="0"/>
          </a:p>
        </p:txBody>
      </p:sp>
      <p:sp>
        <p:nvSpPr>
          <p:cNvPr id="3" name="Text 1"/>
          <p:cNvSpPr/>
          <p:nvPr/>
        </p:nvSpPr>
        <p:spPr>
          <a:xfrm>
            <a:off x="11469158" y="609600"/>
            <a:ext cx="1528551"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BUSINESS VALUE</a:t>
            </a:r>
            <a:endParaRPr lang="en-US" sz="975" dirty="0"/>
          </a:p>
        </p:txBody>
      </p:sp>
      <p:sp>
        <p:nvSpPr>
          <p:cNvPr id="4" name="Text 2"/>
          <p:cNvSpPr/>
          <p:nvPr/>
        </p:nvSpPr>
        <p:spPr>
          <a:xfrm>
            <a:off x="857250" y="1047750"/>
            <a:ext cx="8968675"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1A1A1A"/>
                </a:solidFill>
                <a:latin typeface="Arial" pitchFamily="34" charset="0"/>
                <a:cs typeface="Arial" pitchFamily="34" charset="-120"/>
              </a:rPr>
              <a:t>Results </a:t>
            </a:r>
            <a:r>
              <a:rPr lang="en-US" sz="4200" dirty="0">
                <a:solidFill>
                  <a:srgbClr val="334D98"/>
                </a:solidFill>
                <a:latin typeface="Arial" pitchFamily="34" charset="0"/>
                <a:cs typeface="Arial" pitchFamily="34" charset="-120"/>
              </a:rPr>
              <a:t>| What Harney gets</a:t>
            </a:r>
            <a:endParaRPr lang="en-US" sz="4200" dirty="0">
              <a:solidFill>
                <a:srgbClr val="334D98"/>
              </a:solidFill>
            </a:endParaRPr>
          </a:p>
        </p:txBody>
      </p:sp>
      <p:sp>
        <p:nvSpPr>
          <p:cNvPr id="6" name="Shape 4"/>
          <p:cNvSpPr/>
          <p:nvPr/>
        </p:nvSpPr>
        <p:spPr>
          <a:xfrm>
            <a:off x="857250" y="2362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7" name="Text 5"/>
          <p:cNvSpPr/>
          <p:nvPr/>
        </p:nvSpPr>
        <p:spPr>
          <a:xfrm>
            <a:off x="1189567" y="2694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01</a:t>
            </a:r>
            <a:endParaRPr lang="en-US" sz="975" dirty="0"/>
          </a:p>
        </p:txBody>
      </p:sp>
      <p:sp>
        <p:nvSpPr>
          <p:cNvPr id="8" name="Text 6"/>
          <p:cNvSpPr/>
          <p:nvPr/>
        </p:nvSpPr>
        <p:spPr>
          <a:xfrm>
            <a:off x="1189567" y="2963333"/>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Errors captured at the Line</a:t>
            </a:r>
            <a:endParaRPr lang="en-US" sz="2025" dirty="0"/>
          </a:p>
        </p:txBody>
      </p:sp>
      <p:sp>
        <p:nvSpPr>
          <p:cNvPr id="9" name="Text 7"/>
          <p:cNvSpPr/>
          <p:nvPr/>
        </p:nvSpPr>
        <p:spPr>
          <a:xfrm>
            <a:off x="1189567" y="3405188"/>
            <a:ext cx="5358850" cy="599017"/>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Receipts and component issues are recorded where the work happens, on a shared kiosk or the operator's own phone.</a:t>
            </a:r>
            <a:endParaRPr lang="en-US" sz="1425" dirty="0"/>
          </a:p>
        </p:txBody>
      </p:sp>
      <p:sp>
        <p:nvSpPr>
          <p:cNvPr id="10" name="Shape 8"/>
          <p:cNvSpPr/>
          <p:nvPr/>
        </p:nvSpPr>
        <p:spPr>
          <a:xfrm>
            <a:off x="6991350" y="2362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1" name="Text 9"/>
          <p:cNvSpPr/>
          <p:nvPr/>
        </p:nvSpPr>
        <p:spPr>
          <a:xfrm>
            <a:off x="7323667" y="2694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02</a:t>
            </a:r>
            <a:endParaRPr lang="en-US" sz="975" dirty="0"/>
          </a:p>
        </p:txBody>
      </p:sp>
      <p:sp>
        <p:nvSpPr>
          <p:cNvPr id="12" name="Text 10"/>
          <p:cNvSpPr/>
          <p:nvPr/>
        </p:nvSpPr>
        <p:spPr>
          <a:xfrm>
            <a:off x="7323667" y="2963333"/>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Data scanned, not typed</a:t>
            </a:r>
            <a:endParaRPr lang="en-US" sz="2025" dirty="0"/>
          </a:p>
        </p:txBody>
      </p:sp>
      <p:sp>
        <p:nvSpPr>
          <p:cNvPr id="13" name="Text 11"/>
          <p:cNvSpPr/>
          <p:nvPr/>
        </p:nvSpPr>
        <p:spPr>
          <a:xfrm>
            <a:off x="7323667" y="3405188"/>
            <a:ext cx="5358850" cy="599017"/>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Item, batch, and bin come straight off the barcode, including camera scanning on the floor's own devices.</a:t>
            </a:r>
            <a:endParaRPr lang="en-US" sz="1425" dirty="0"/>
          </a:p>
        </p:txBody>
      </p:sp>
      <p:sp>
        <p:nvSpPr>
          <p:cNvPr id="14" name="Shape 12"/>
          <p:cNvSpPr/>
          <p:nvPr/>
        </p:nvSpPr>
        <p:spPr>
          <a:xfrm>
            <a:off x="857250" y="4648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5" name="Text 13"/>
          <p:cNvSpPr/>
          <p:nvPr/>
        </p:nvSpPr>
        <p:spPr>
          <a:xfrm>
            <a:off x="1189567" y="4980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03</a:t>
            </a:r>
            <a:endParaRPr lang="en-US" sz="975" dirty="0"/>
          </a:p>
        </p:txBody>
      </p:sp>
      <p:sp>
        <p:nvSpPr>
          <p:cNvPr id="16" name="Text 14"/>
          <p:cNvSpPr/>
          <p:nvPr/>
        </p:nvSpPr>
        <p:spPr>
          <a:xfrm>
            <a:off x="1189567" y="5249334"/>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The Same Rules Every Shift</a:t>
            </a:r>
            <a:endParaRPr lang="en-US" sz="2025" dirty="0"/>
          </a:p>
        </p:txBody>
      </p:sp>
      <p:sp>
        <p:nvSpPr>
          <p:cNvPr id="17" name="Text 15"/>
          <p:cNvSpPr/>
          <p:nvPr/>
        </p:nvSpPr>
        <p:spPr>
          <a:xfrm>
            <a:off x="1189567" y="5691188"/>
            <a:ext cx="5358850" cy="599017"/>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Quantity limits, drying times, and override rights are applied by the system, not recalled from memory.</a:t>
            </a:r>
            <a:endParaRPr lang="en-US" sz="1425" dirty="0"/>
          </a:p>
        </p:txBody>
      </p:sp>
      <p:sp>
        <p:nvSpPr>
          <p:cNvPr id="18" name="Shape 16"/>
          <p:cNvSpPr/>
          <p:nvPr/>
        </p:nvSpPr>
        <p:spPr>
          <a:xfrm>
            <a:off x="6991350" y="4648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9" name="Text 17"/>
          <p:cNvSpPr/>
          <p:nvPr/>
        </p:nvSpPr>
        <p:spPr>
          <a:xfrm>
            <a:off x="7323667" y="4980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04</a:t>
            </a:r>
            <a:endParaRPr lang="en-US" sz="975" dirty="0"/>
          </a:p>
        </p:txBody>
      </p:sp>
      <p:sp>
        <p:nvSpPr>
          <p:cNvPr id="20" name="Text 18"/>
          <p:cNvSpPr/>
          <p:nvPr/>
        </p:nvSpPr>
        <p:spPr>
          <a:xfrm>
            <a:off x="7323667" y="5249334"/>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Expandable to Other Departments</a:t>
            </a:r>
            <a:endParaRPr lang="en-US" sz="2025" dirty="0"/>
          </a:p>
        </p:txBody>
      </p:sp>
      <p:sp>
        <p:nvSpPr>
          <p:cNvPr id="21" name="Text 19"/>
          <p:cNvSpPr/>
          <p:nvPr/>
        </p:nvSpPr>
        <p:spPr>
          <a:xfrm>
            <a:off x="7323667" y="5691188"/>
            <a:ext cx="5358850" cy="599017"/>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New departments, rules, or line types extend the same workflow instead of forcing a re-implementation.</a:t>
            </a:r>
            <a:endParaRPr lang="en-US" sz="1425" dirty="0"/>
          </a:p>
        </p:txBody>
      </p:sp>
      <p:sp>
        <p:nvSpPr>
          <p:cNvPr id="22" name="Shape 20"/>
          <p:cNvSpPr/>
          <p:nvPr/>
        </p:nvSpPr>
        <p:spPr>
          <a:xfrm>
            <a:off x="857250" y="6819900"/>
            <a:ext cx="12001500" cy="9525"/>
          </a:xfrm>
          <a:prstGeom prst="rect">
            <a:avLst/>
          </a:prstGeom>
          <a:solidFill>
            <a:srgbClr val="E3E5EA"/>
          </a:solidFill>
          <a:ln/>
        </p:spPr>
        <p:txBody>
          <a:bodyPr/>
          <a:lstStyle/>
          <a:p>
            <a:endParaRPr lang="en-US"/>
          </a:p>
        </p:txBody>
      </p:sp>
      <p:sp>
        <p:nvSpPr>
          <p:cNvPr id="23" name="Text 21"/>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24" name="Text 22"/>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61532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1 · THE PRODUCTION FLOOR</a:t>
            </a:r>
            <a:endParaRPr lang="en-US" sz="975" dirty="0"/>
          </a:p>
        </p:txBody>
      </p:sp>
      <p:sp>
        <p:nvSpPr>
          <p:cNvPr id="3" name="Text 1"/>
          <p:cNvSpPr/>
          <p:nvPr/>
        </p:nvSpPr>
        <p:spPr>
          <a:xfrm>
            <a:off x="11020954" y="609600"/>
            <a:ext cx="2021575"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BUILT-IN SAFEGUARDS</a:t>
            </a:r>
            <a:endParaRPr lang="en-US" sz="975" dirty="0"/>
          </a:p>
        </p:txBody>
      </p:sp>
      <p:sp>
        <p:nvSpPr>
          <p:cNvPr id="4" name="Text 2"/>
          <p:cNvSpPr/>
          <p:nvPr/>
        </p:nvSpPr>
        <p:spPr>
          <a:xfrm>
            <a:off x="857249" y="1047750"/>
            <a:ext cx="11984991"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1A1A1A"/>
                </a:solidFill>
                <a:latin typeface="Arial" pitchFamily="34" charset="0"/>
                <a:ea typeface="Arial" pitchFamily="34" charset="-122"/>
                <a:cs typeface="Arial" pitchFamily="34" charset="-120"/>
              </a:rPr>
              <a:t>Safeguards </a:t>
            </a:r>
            <a:r>
              <a:rPr lang="en-US" sz="4200" dirty="0">
                <a:solidFill>
                  <a:srgbClr val="334D98"/>
                </a:solidFill>
                <a:latin typeface="Arial" pitchFamily="34" charset="0"/>
                <a:ea typeface="Arial" pitchFamily="34" charset="-122"/>
                <a:cs typeface="Arial" pitchFamily="34" charset="-120"/>
              </a:rPr>
              <a:t>| What the system won’t let through</a:t>
            </a:r>
            <a:endParaRPr lang="en-US" sz="4200" dirty="0">
              <a:solidFill>
                <a:srgbClr val="334D98"/>
              </a:solidFill>
            </a:endParaRPr>
          </a:p>
        </p:txBody>
      </p:sp>
      <p:sp>
        <p:nvSpPr>
          <p:cNvPr id="6" name="Shape 4"/>
          <p:cNvSpPr/>
          <p:nvPr/>
        </p:nvSpPr>
        <p:spPr>
          <a:xfrm>
            <a:off x="857250" y="2362200"/>
            <a:ext cx="3822700" cy="4305300"/>
          </a:xfrm>
          <a:prstGeom prst="roundRect">
            <a:avLst>
              <a:gd name="adj" fmla="val 299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7" name="Text 5"/>
          <p:cNvSpPr/>
          <p:nvPr/>
        </p:nvSpPr>
        <p:spPr>
          <a:xfrm>
            <a:off x="1189567" y="2694517"/>
            <a:ext cx="3473874"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01</a:t>
            </a:r>
            <a:endParaRPr lang="en-US" sz="975" dirty="0"/>
          </a:p>
        </p:txBody>
      </p:sp>
      <p:sp>
        <p:nvSpPr>
          <p:cNvPr id="8" name="Text 6"/>
          <p:cNvSpPr/>
          <p:nvPr/>
        </p:nvSpPr>
        <p:spPr>
          <a:xfrm>
            <a:off x="1189567" y="2982383"/>
            <a:ext cx="3473874"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Exceptions Stop and Wait</a:t>
            </a:r>
            <a:endParaRPr lang="en-US" sz="2025" dirty="0"/>
          </a:p>
        </p:txBody>
      </p:sp>
      <p:sp>
        <p:nvSpPr>
          <p:cNvPr id="9" name="Text 7"/>
          <p:cNvSpPr/>
          <p:nvPr/>
        </p:nvSpPr>
        <p:spPr>
          <a:xfrm>
            <a:off x="1189567" y="3886200"/>
            <a:ext cx="3252809" cy="2088093"/>
          </a:xfrm>
          <a:prstGeom prst="rect">
            <a:avLst/>
          </a:prstGeom>
          <a:noFill/>
          <a:ln/>
        </p:spPr>
        <p:txBody>
          <a:bodyPr wrap="square" lIns="25400" tIns="25400" rIns="25400" bIns="25400" rtlCol="0" anchor="t">
            <a:normAutofit/>
          </a:bodyPr>
          <a:lstStyle/>
          <a:p>
            <a:pPr marL="0" indent="0" algn="l">
              <a:lnSpc>
                <a:spcPct val="132525"/>
              </a:lnSpc>
              <a:buNone/>
            </a:pPr>
            <a:r>
              <a:rPr lang="en-US" dirty="0">
                <a:solidFill>
                  <a:srgbClr val="6B7280"/>
                </a:solidFill>
                <a:latin typeface="Arial" pitchFamily="34" charset="0"/>
                <a:ea typeface="Arial" pitchFamily="34" charset="-122"/>
                <a:cs typeface="Arial" pitchFamily="34" charset="-120"/>
              </a:rPr>
              <a:t>A quantity beyond the department's tolerance stops and waits for a supervisor. Nothing out of range posts silently.</a:t>
            </a:r>
            <a:endParaRPr lang="en-US" dirty="0"/>
          </a:p>
        </p:txBody>
      </p:sp>
      <p:sp>
        <p:nvSpPr>
          <p:cNvPr id="10" name="Shape 8"/>
          <p:cNvSpPr/>
          <p:nvPr/>
        </p:nvSpPr>
        <p:spPr>
          <a:xfrm>
            <a:off x="1189567" y="6306609"/>
            <a:ext cx="209550" cy="28575"/>
          </a:xfrm>
          <a:prstGeom prst="rect">
            <a:avLst/>
          </a:prstGeom>
          <a:solidFill>
            <a:srgbClr val="334D98"/>
          </a:solidFill>
          <a:ln/>
        </p:spPr>
        <p:txBody>
          <a:bodyPr/>
          <a:lstStyle/>
          <a:p>
            <a:endParaRPr lang="en-US"/>
          </a:p>
        </p:txBody>
      </p:sp>
      <p:sp>
        <p:nvSpPr>
          <p:cNvPr id="11" name="Shape 9"/>
          <p:cNvSpPr/>
          <p:nvPr/>
        </p:nvSpPr>
        <p:spPr>
          <a:xfrm>
            <a:off x="4946650" y="2362200"/>
            <a:ext cx="3822700" cy="4305300"/>
          </a:xfrm>
          <a:prstGeom prst="roundRect">
            <a:avLst>
              <a:gd name="adj" fmla="val 299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2" name="Text 10"/>
          <p:cNvSpPr/>
          <p:nvPr/>
        </p:nvSpPr>
        <p:spPr>
          <a:xfrm>
            <a:off x="5278967" y="2694517"/>
            <a:ext cx="3473874"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02</a:t>
            </a:r>
            <a:endParaRPr lang="en-US" sz="975" dirty="0"/>
          </a:p>
        </p:txBody>
      </p:sp>
      <p:sp>
        <p:nvSpPr>
          <p:cNvPr id="13" name="Text 11"/>
          <p:cNvSpPr/>
          <p:nvPr/>
        </p:nvSpPr>
        <p:spPr>
          <a:xfrm>
            <a:off x="5278967" y="2982383"/>
            <a:ext cx="3473874"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No Duplicate Documents</a:t>
            </a:r>
            <a:endParaRPr lang="en-US" sz="2025" dirty="0"/>
          </a:p>
        </p:txBody>
      </p:sp>
      <p:sp>
        <p:nvSpPr>
          <p:cNvPr id="14" name="Text 12"/>
          <p:cNvSpPr/>
          <p:nvPr/>
        </p:nvSpPr>
        <p:spPr>
          <a:xfrm>
            <a:off x="5278967" y="3886200"/>
            <a:ext cx="3252809" cy="2088093"/>
          </a:xfrm>
          <a:prstGeom prst="rect">
            <a:avLst/>
          </a:prstGeom>
          <a:noFill/>
          <a:ln/>
        </p:spPr>
        <p:txBody>
          <a:bodyPr wrap="square" lIns="25400" tIns="25400" rIns="25400" bIns="25400" rtlCol="0" anchor="t">
            <a:normAutofit/>
          </a:bodyPr>
          <a:lstStyle/>
          <a:p>
            <a:pPr marL="0" indent="0" algn="l">
              <a:lnSpc>
                <a:spcPct val="132525"/>
              </a:lnSpc>
              <a:buNone/>
            </a:pPr>
            <a:r>
              <a:rPr lang="en-US" dirty="0">
                <a:solidFill>
                  <a:srgbClr val="6B7280"/>
                </a:solidFill>
                <a:latin typeface="Arial" pitchFamily="34" charset="0"/>
                <a:ea typeface="Arial" pitchFamily="34" charset="-122"/>
                <a:cs typeface="Arial" pitchFamily="34" charset="-120"/>
              </a:rPr>
              <a:t>Submission have unique identifiers, so reload cannot create a second SAP document.</a:t>
            </a:r>
            <a:endParaRPr lang="en-US" dirty="0"/>
          </a:p>
        </p:txBody>
      </p:sp>
      <p:sp>
        <p:nvSpPr>
          <p:cNvPr id="15" name="Shape 13"/>
          <p:cNvSpPr/>
          <p:nvPr/>
        </p:nvSpPr>
        <p:spPr>
          <a:xfrm>
            <a:off x="5278967" y="6306609"/>
            <a:ext cx="209550" cy="28575"/>
          </a:xfrm>
          <a:prstGeom prst="rect">
            <a:avLst/>
          </a:prstGeom>
          <a:solidFill>
            <a:srgbClr val="334D98"/>
          </a:solidFill>
          <a:ln/>
        </p:spPr>
        <p:txBody>
          <a:bodyPr/>
          <a:lstStyle/>
          <a:p>
            <a:endParaRPr lang="en-US"/>
          </a:p>
        </p:txBody>
      </p:sp>
      <p:sp>
        <p:nvSpPr>
          <p:cNvPr id="16" name="Shape 14"/>
          <p:cNvSpPr/>
          <p:nvPr/>
        </p:nvSpPr>
        <p:spPr>
          <a:xfrm>
            <a:off x="9036050" y="2362200"/>
            <a:ext cx="3822700" cy="4305300"/>
          </a:xfrm>
          <a:prstGeom prst="roundRect">
            <a:avLst>
              <a:gd name="adj" fmla="val 299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7" name="Text 15"/>
          <p:cNvSpPr/>
          <p:nvPr/>
        </p:nvSpPr>
        <p:spPr>
          <a:xfrm>
            <a:off x="9368367" y="2694517"/>
            <a:ext cx="3473874"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03</a:t>
            </a:r>
            <a:endParaRPr lang="en-US" sz="975" dirty="0"/>
          </a:p>
        </p:txBody>
      </p:sp>
      <p:sp>
        <p:nvSpPr>
          <p:cNvPr id="18" name="Text 16"/>
          <p:cNvSpPr/>
          <p:nvPr/>
        </p:nvSpPr>
        <p:spPr>
          <a:xfrm>
            <a:off x="9368367" y="2982383"/>
            <a:ext cx="3473874"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Every Event Logged</a:t>
            </a:r>
            <a:endParaRPr lang="en-US" sz="2025" dirty="0"/>
          </a:p>
        </p:txBody>
      </p:sp>
      <p:sp>
        <p:nvSpPr>
          <p:cNvPr id="19" name="Text 17"/>
          <p:cNvSpPr/>
          <p:nvPr/>
        </p:nvSpPr>
        <p:spPr>
          <a:xfrm>
            <a:off x="9368367" y="3886200"/>
            <a:ext cx="3252809" cy="2088093"/>
          </a:xfrm>
          <a:prstGeom prst="rect">
            <a:avLst/>
          </a:prstGeom>
          <a:noFill/>
          <a:ln/>
        </p:spPr>
        <p:txBody>
          <a:bodyPr wrap="square" lIns="25400" tIns="25400" rIns="25400" bIns="25400" rtlCol="0" anchor="t">
            <a:normAutofit/>
          </a:bodyPr>
          <a:lstStyle/>
          <a:p>
            <a:pPr marL="0" indent="0" algn="l">
              <a:lnSpc>
                <a:spcPct val="132525"/>
              </a:lnSpc>
              <a:buNone/>
            </a:pPr>
            <a:r>
              <a:rPr lang="en-US" dirty="0">
                <a:solidFill>
                  <a:srgbClr val="6B7280"/>
                </a:solidFill>
                <a:latin typeface="Arial" pitchFamily="34" charset="0"/>
                <a:ea typeface="Arial" pitchFamily="34" charset="-122"/>
                <a:cs typeface="Arial" pitchFamily="34" charset="-120"/>
              </a:rPr>
              <a:t>Each event records who submitted it, when, and which SAP document it became — including the attempts that failed.</a:t>
            </a:r>
            <a:endParaRPr lang="en-US" dirty="0"/>
          </a:p>
        </p:txBody>
      </p:sp>
      <p:sp>
        <p:nvSpPr>
          <p:cNvPr id="20" name="Shape 18"/>
          <p:cNvSpPr/>
          <p:nvPr/>
        </p:nvSpPr>
        <p:spPr>
          <a:xfrm>
            <a:off x="9368367" y="6306609"/>
            <a:ext cx="209550" cy="28575"/>
          </a:xfrm>
          <a:prstGeom prst="rect">
            <a:avLst/>
          </a:prstGeom>
          <a:solidFill>
            <a:srgbClr val="334D98"/>
          </a:solidFill>
          <a:ln/>
        </p:spPr>
        <p:txBody>
          <a:bodyPr/>
          <a:lstStyle/>
          <a:p>
            <a:endParaRPr lang="en-US"/>
          </a:p>
        </p:txBody>
      </p:sp>
      <p:sp>
        <p:nvSpPr>
          <p:cNvPr id="21" name="Shape 19"/>
          <p:cNvSpPr/>
          <p:nvPr/>
        </p:nvSpPr>
        <p:spPr>
          <a:xfrm>
            <a:off x="857250" y="6819900"/>
            <a:ext cx="12001500" cy="9525"/>
          </a:xfrm>
          <a:prstGeom prst="rect">
            <a:avLst/>
          </a:prstGeom>
          <a:solidFill>
            <a:srgbClr val="E3E5EA"/>
          </a:solidFill>
          <a:ln/>
        </p:spPr>
        <p:txBody>
          <a:bodyPr/>
          <a:lstStyle/>
          <a:p>
            <a:endParaRPr lang="en-US"/>
          </a:p>
        </p:txBody>
      </p:sp>
      <p:sp>
        <p:nvSpPr>
          <p:cNvPr id="22" name="Text 20"/>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23" name="Text 21"/>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2226469"/>
            <a:ext cx="13201650" cy="950119"/>
          </a:xfrm>
          <a:prstGeom prst="rect">
            <a:avLst/>
          </a:prstGeom>
          <a:noFill/>
          <a:ln/>
        </p:spPr>
        <p:txBody>
          <a:bodyPr wrap="square" lIns="25400" tIns="25400" rIns="25400" bIns="25400" rtlCol="0" anchor="t">
            <a:normAutofit lnSpcReduction="10000"/>
          </a:bodyPr>
          <a:lstStyle/>
          <a:p>
            <a:pPr marL="0" indent="0" algn="l">
              <a:lnSpc>
                <a:spcPct val="98835"/>
              </a:lnSpc>
              <a:buNone/>
            </a:pPr>
            <a:r>
              <a:rPr lang="en-US" sz="6300" dirty="0">
                <a:solidFill>
                  <a:srgbClr val="1A1A1A"/>
                </a:solidFill>
                <a:latin typeface="Arial" pitchFamily="34" charset="0"/>
                <a:ea typeface="Arial" pitchFamily="34" charset="-122"/>
                <a:cs typeface="Arial" pitchFamily="34" charset="-120"/>
              </a:rPr>
              <a:t>SAP Business One remains</a:t>
            </a:r>
            <a:endParaRPr lang="en-US" sz="6300" dirty="0"/>
          </a:p>
        </p:txBody>
      </p:sp>
      <p:sp>
        <p:nvSpPr>
          <p:cNvPr id="3" name="Text 1"/>
          <p:cNvSpPr/>
          <p:nvPr/>
        </p:nvSpPr>
        <p:spPr>
          <a:xfrm>
            <a:off x="857250" y="3138488"/>
            <a:ext cx="13201650" cy="950119"/>
          </a:xfrm>
          <a:prstGeom prst="rect">
            <a:avLst/>
          </a:prstGeom>
          <a:noFill/>
          <a:ln/>
        </p:spPr>
        <p:txBody>
          <a:bodyPr wrap="square" lIns="25400" tIns="25400" rIns="25400" bIns="25400" rtlCol="0" anchor="t">
            <a:normAutofit lnSpcReduction="10000"/>
          </a:bodyPr>
          <a:lstStyle/>
          <a:p>
            <a:pPr marL="0" indent="0" algn="l">
              <a:lnSpc>
                <a:spcPct val="98835"/>
              </a:lnSpc>
              <a:buNone/>
            </a:pPr>
            <a:r>
              <a:rPr lang="en-US" sz="6300" b="1" dirty="0">
                <a:solidFill>
                  <a:srgbClr val="334D98"/>
                </a:solidFill>
                <a:latin typeface="Arial" pitchFamily="34" charset="0"/>
                <a:ea typeface="Arial" pitchFamily="34" charset="-122"/>
                <a:cs typeface="Arial" pitchFamily="34" charset="-120"/>
              </a:rPr>
              <a:t>the system of record</a:t>
            </a:r>
            <a:endParaRPr lang="en-US" sz="6300" dirty="0"/>
          </a:p>
        </p:txBody>
      </p:sp>
      <p:sp>
        <p:nvSpPr>
          <p:cNvPr id="4" name="Shape 2"/>
          <p:cNvSpPr/>
          <p:nvPr/>
        </p:nvSpPr>
        <p:spPr>
          <a:xfrm>
            <a:off x="857250" y="4469606"/>
            <a:ext cx="209550" cy="28575"/>
          </a:xfrm>
          <a:prstGeom prst="rect">
            <a:avLst/>
          </a:prstGeom>
          <a:solidFill>
            <a:srgbClr val="334D98"/>
          </a:solidFill>
          <a:ln/>
        </p:spPr>
        <p:txBody>
          <a:bodyPr/>
          <a:lstStyle/>
          <a:p>
            <a:endParaRPr lang="en-US"/>
          </a:p>
        </p:txBody>
      </p:sp>
      <p:sp>
        <p:nvSpPr>
          <p:cNvPr id="6" name="Text 4"/>
          <p:cNvSpPr/>
          <p:nvPr/>
        </p:nvSpPr>
        <p:spPr>
          <a:xfrm>
            <a:off x="857250" y="6902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3093376"/>
            <a:ext cx="13201650" cy="802349"/>
          </a:xfrm>
          <a:prstGeom prst="rect">
            <a:avLst/>
          </a:prstGeom>
          <a:noFill/>
          <a:ln/>
        </p:spPr>
        <p:txBody>
          <a:bodyPr wrap="square" lIns="25400" tIns="25400" rIns="25400" bIns="25400" rtlCol="0" anchor="t">
            <a:normAutofit lnSpcReduction="10000"/>
          </a:bodyPr>
          <a:lstStyle/>
          <a:p>
            <a:pPr marL="0" indent="0" algn="l">
              <a:lnSpc>
                <a:spcPct val="102580"/>
              </a:lnSpc>
              <a:buNone/>
            </a:pPr>
            <a:r>
              <a:rPr lang="en-US" sz="5100" b="1" dirty="0">
                <a:solidFill>
                  <a:srgbClr val="334D98"/>
                </a:solidFill>
                <a:latin typeface="Arial" pitchFamily="34" charset="0"/>
                <a:ea typeface="Arial" pitchFamily="34" charset="-122"/>
                <a:cs typeface="Arial" pitchFamily="34" charset="-120"/>
              </a:rPr>
              <a:t>Workflow 2</a:t>
            </a:r>
            <a:endParaRPr lang="en-US" sz="5100" dirty="0"/>
          </a:p>
        </p:txBody>
      </p:sp>
      <p:sp>
        <p:nvSpPr>
          <p:cNvPr id="3" name="Text 1"/>
          <p:cNvSpPr/>
          <p:nvPr/>
        </p:nvSpPr>
        <p:spPr>
          <a:xfrm>
            <a:off x="857250" y="3857625"/>
            <a:ext cx="13201650" cy="802349"/>
          </a:xfrm>
          <a:prstGeom prst="rect">
            <a:avLst/>
          </a:prstGeom>
          <a:noFill/>
          <a:ln/>
        </p:spPr>
        <p:txBody>
          <a:bodyPr wrap="square" lIns="25400" tIns="25400" rIns="25400" bIns="25400" rtlCol="0" anchor="t">
            <a:normAutofit lnSpcReduction="10000"/>
          </a:bodyPr>
          <a:lstStyle/>
          <a:p>
            <a:pPr marL="0" indent="0" algn="l">
              <a:lnSpc>
                <a:spcPct val="102580"/>
              </a:lnSpc>
              <a:buNone/>
            </a:pPr>
            <a:r>
              <a:rPr lang="en-US" sz="5100" b="1" dirty="0">
                <a:solidFill>
                  <a:srgbClr val="334D98"/>
                </a:solidFill>
                <a:latin typeface="Arial" pitchFamily="34" charset="0"/>
                <a:ea typeface="Arial" pitchFamily="34" charset="-122"/>
                <a:cs typeface="Arial" pitchFamily="34" charset="-120"/>
              </a:rPr>
              <a:t>Sales Order Processing</a:t>
            </a:r>
            <a:endParaRPr lang="en-US" sz="5100" dirty="0"/>
          </a:p>
        </p:txBody>
      </p:sp>
      <p:sp>
        <p:nvSpPr>
          <p:cNvPr id="4" name="Text 2"/>
          <p:cNvSpPr/>
          <p:nvPr/>
        </p:nvSpPr>
        <p:spPr>
          <a:xfrm>
            <a:off x="857250" y="6902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85382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2 · SALES ORDER PROCESSING</a:t>
            </a:r>
            <a:endParaRPr lang="en-US" sz="975" dirty="0"/>
          </a:p>
        </p:txBody>
      </p:sp>
      <p:sp>
        <p:nvSpPr>
          <p:cNvPr id="3" name="Text 1"/>
          <p:cNvSpPr/>
          <p:nvPr/>
        </p:nvSpPr>
        <p:spPr>
          <a:xfrm>
            <a:off x="11516783" y="609600"/>
            <a:ext cx="147616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THE CHALLENGE</a:t>
            </a:r>
            <a:endParaRPr lang="en-US" sz="975" dirty="0"/>
          </a:p>
        </p:txBody>
      </p:sp>
      <p:sp>
        <p:nvSpPr>
          <p:cNvPr id="4" name="Text 2"/>
          <p:cNvSpPr/>
          <p:nvPr/>
        </p:nvSpPr>
        <p:spPr>
          <a:xfrm>
            <a:off x="857250" y="1047750"/>
            <a:ext cx="10659533"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1A1A1A"/>
                </a:solidFill>
                <a:latin typeface="Arial" pitchFamily="34" charset="0"/>
                <a:ea typeface="Arial" pitchFamily="34" charset="-122"/>
                <a:cs typeface="Arial" pitchFamily="34" charset="-120"/>
              </a:rPr>
              <a:t>The Challenge </a:t>
            </a:r>
            <a:r>
              <a:rPr lang="en-US" sz="4200" dirty="0">
                <a:solidFill>
                  <a:srgbClr val="334D98"/>
                </a:solidFill>
                <a:latin typeface="Arial" pitchFamily="34" charset="0"/>
                <a:ea typeface="Arial" pitchFamily="34" charset="-122"/>
                <a:cs typeface="Arial" pitchFamily="34" charset="-120"/>
              </a:rPr>
              <a:t>| Customer Order Problem</a:t>
            </a:r>
            <a:endParaRPr lang="en-US" sz="4200" dirty="0">
              <a:solidFill>
                <a:srgbClr val="334D98"/>
              </a:solidFill>
            </a:endParaRPr>
          </a:p>
        </p:txBody>
      </p:sp>
      <p:sp>
        <p:nvSpPr>
          <p:cNvPr id="6" name="Shape 4"/>
          <p:cNvSpPr/>
          <p:nvPr/>
        </p:nvSpPr>
        <p:spPr>
          <a:xfrm>
            <a:off x="857250" y="2362200"/>
            <a:ext cx="3822700" cy="4305300"/>
          </a:xfrm>
          <a:prstGeom prst="roundRect">
            <a:avLst>
              <a:gd name="adj" fmla="val 299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7" name="Text 5"/>
          <p:cNvSpPr/>
          <p:nvPr/>
        </p:nvSpPr>
        <p:spPr>
          <a:xfrm>
            <a:off x="1189567" y="2694517"/>
            <a:ext cx="3473874"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01</a:t>
            </a:r>
            <a:endParaRPr lang="en-US" sz="975" dirty="0"/>
          </a:p>
        </p:txBody>
      </p:sp>
      <p:sp>
        <p:nvSpPr>
          <p:cNvPr id="8" name="Text 6"/>
          <p:cNvSpPr/>
          <p:nvPr/>
        </p:nvSpPr>
        <p:spPr>
          <a:xfrm>
            <a:off x="1189567" y="2982383"/>
            <a:ext cx="3252809" cy="655108"/>
          </a:xfrm>
          <a:prstGeom prst="rect">
            <a:avLst/>
          </a:prstGeom>
          <a:noFill/>
          <a:ln/>
        </p:spPr>
        <p:txBody>
          <a:bodyPr wrap="square" lIns="25400" tIns="25400" rIns="25400" bIns="25400" rtlCol="0" anchor="t">
            <a:normAutofit lnSpcReduction="100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Email Orders Arrive  Unstructured</a:t>
            </a:r>
            <a:endParaRPr lang="en-US" sz="2025" dirty="0"/>
          </a:p>
        </p:txBody>
      </p:sp>
      <p:sp>
        <p:nvSpPr>
          <p:cNvPr id="9" name="Text 7"/>
          <p:cNvSpPr/>
          <p:nvPr/>
        </p:nvSpPr>
        <p:spPr>
          <a:xfrm>
            <a:off x="1189567" y="3751792"/>
            <a:ext cx="3252809" cy="1785410"/>
          </a:xfrm>
          <a:prstGeom prst="rect">
            <a:avLst/>
          </a:prstGeom>
          <a:noFill/>
          <a:ln/>
        </p:spPr>
        <p:txBody>
          <a:bodyPr wrap="square" lIns="25400" tIns="25400" rIns="25400" bIns="25400" rtlCol="0" anchor="t">
            <a:normAutofit/>
          </a:bodyPr>
          <a:lstStyle/>
          <a:p>
            <a:pPr marL="0" indent="0" algn="l">
              <a:lnSpc>
                <a:spcPct val="132525"/>
              </a:lnSpc>
              <a:buNone/>
            </a:pPr>
            <a:r>
              <a:rPr lang="en-US" dirty="0">
                <a:solidFill>
                  <a:srgbClr val="6B7280"/>
                </a:solidFill>
                <a:latin typeface="Arial" pitchFamily="34" charset="0"/>
                <a:ea typeface="Arial" pitchFamily="34" charset="-122"/>
                <a:cs typeface="Arial" pitchFamily="34" charset="-120"/>
              </a:rPr>
              <a:t>Customer POs come in as PDFs and email text, then get retyped into SAP one line at a time.</a:t>
            </a:r>
            <a:endParaRPr lang="en-US" dirty="0"/>
          </a:p>
        </p:txBody>
      </p:sp>
      <p:sp>
        <p:nvSpPr>
          <p:cNvPr id="10" name="Shape 8"/>
          <p:cNvSpPr/>
          <p:nvPr/>
        </p:nvSpPr>
        <p:spPr>
          <a:xfrm>
            <a:off x="1189567" y="6306609"/>
            <a:ext cx="209550" cy="28575"/>
          </a:xfrm>
          <a:prstGeom prst="rect">
            <a:avLst/>
          </a:prstGeom>
          <a:solidFill>
            <a:srgbClr val="334D98"/>
          </a:solidFill>
          <a:ln/>
        </p:spPr>
        <p:txBody>
          <a:bodyPr/>
          <a:lstStyle/>
          <a:p>
            <a:endParaRPr lang="en-US"/>
          </a:p>
        </p:txBody>
      </p:sp>
      <p:sp>
        <p:nvSpPr>
          <p:cNvPr id="11" name="Shape 9"/>
          <p:cNvSpPr/>
          <p:nvPr/>
        </p:nvSpPr>
        <p:spPr>
          <a:xfrm>
            <a:off x="4946650" y="2362200"/>
            <a:ext cx="3822700" cy="4305300"/>
          </a:xfrm>
          <a:prstGeom prst="roundRect">
            <a:avLst>
              <a:gd name="adj" fmla="val 299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2" name="Text 10"/>
          <p:cNvSpPr/>
          <p:nvPr/>
        </p:nvSpPr>
        <p:spPr>
          <a:xfrm>
            <a:off x="5278967" y="2694517"/>
            <a:ext cx="3473874"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02</a:t>
            </a:r>
            <a:endParaRPr lang="en-US" sz="975" dirty="0"/>
          </a:p>
        </p:txBody>
      </p:sp>
      <p:sp>
        <p:nvSpPr>
          <p:cNvPr id="13" name="Text 11"/>
          <p:cNvSpPr/>
          <p:nvPr/>
        </p:nvSpPr>
        <p:spPr>
          <a:xfrm>
            <a:off x="5278967" y="2982383"/>
            <a:ext cx="3252809" cy="655108"/>
          </a:xfrm>
          <a:prstGeom prst="rect">
            <a:avLst/>
          </a:prstGeom>
          <a:noFill/>
          <a:ln/>
        </p:spPr>
        <p:txBody>
          <a:bodyPr wrap="square" lIns="25400" tIns="25400" rIns="25400" bIns="25400" rtlCol="0" anchor="t">
            <a:normAutofit lnSpcReduction="100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Order Forms Built by Hand</a:t>
            </a:r>
            <a:endParaRPr lang="en-US" sz="2025" dirty="0"/>
          </a:p>
        </p:txBody>
      </p:sp>
      <p:sp>
        <p:nvSpPr>
          <p:cNvPr id="14" name="Text 12"/>
          <p:cNvSpPr/>
          <p:nvPr/>
        </p:nvSpPr>
        <p:spPr>
          <a:xfrm>
            <a:off x="5278967" y="3751792"/>
            <a:ext cx="3252809" cy="1785410"/>
          </a:xfrm>
          <a:prstGeom prst="rect">
            <a:avLst/>
          </a:prstGeom>
          <a:noFill/>
          <a:ln/>
        </p:spPr>
        <p:txBody>
          <a:bodyPr wrap="square" lIns="25400" tIns="25400" rIns="25400" bIns="25400" rtlCol="0" anchor="t">
            <a:normAutofit/>
          </a:bodyPr>
          <a:lstStyle/>
          <a:p>
            <a:pPr marL="0" indent="0" algn="l">
              <a:lnSpc>
                <a:spcPct val="132525"/>
              </a:lnSpc>
              <a:buNone/>
            </a:pPr>
            <a:r>
              <a:rPr lang="en-US" dirty="0">
                <a:solidFill>
                  <a:srgbClr val="6B7280"/>
                </a:solidFill>
                <a:latin typeface="Arial" pitchFamily="34" charset="0"/>
                <a:ea typeface="Arial" pitchFamily="34" charset="-122"/>
                <a:cs typeface="Arial" pitchFamily="34" charset="-120"/>
              </a:rPr>
              <a:t>Reps look up the customer in SAP, hunt down item and customer catalog numbers, and assemble a spreadsheet.</a:t>
            </a:r>
            <a:endParaRPr lang="en-US" dirty="0"/>
          </a:p>
        </p:txBody>
      </p:sp>
      <p:sp>
        <p:nvSpPr>
          <p:cNvPr id="15" name="Shape 13"/>
          <p:cNvSpPr/>
          <p:nvPr/>
        </p:nvSpPr>
        <p:spPr>
          <a:xfrm>
            <a:off x="5278967" y="6306609"/>
            <a:ext cx="209550" cy="28575"/>
          </a:xfrm>
          <a:prstGeom prst="rect">
            <a:avLst/>
          </a:prstGeom>
          <a:solidFill>
            <a:srgbClr val="334D98"/>
          </a:solidFill>
          <a:ln/>
        </p:spPr>
        <p:txBody>
          <a:bodyPr/>
          <a:lstStyle/>
          <a:p>
            <a:endParaRPr lang="en-US"/>
          </a:p>
        </p:txBody>
      </p:sp>
      <p:sp>
        <p:nvSpPr>
          <p:cNvPr id="16" name="Shape 14"/>
          <p:cNvSpPr/>
          <p:nvPr/>
        </p:nvSpPr>
        <p:spPr>
          <a:xfrm>
            <a:off x="9036050" y="2362200"/>
            <a:ext cx="3822700" cy="4305300"/>
          </a:xfrm>
          <a:prstGeom prst="roundRect">
            <a:avLst>
              <a:gd name="adj" fmla="val 299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7" name="Text 15"/>
          <p:cNvSpPr/>
          <p:nvPr/>
        </p:nvSpPr>
        <p:spPr>
          <a:xfrm>
            <a:off x="9368367" y="2694517"/>
            <a:ext cx="3473874"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03</a:t>
            </a:r>
            <a:endParaRPr lang="en-US" sz="975" dirty="0"/>
          </a:p>
        </p:txBody>
      </p:sp>
      <p:sp>
        <p:nvSpPr>
          <p:cNvPr id="18" name="Text 16"/>
          <p:cNvSpPr/>
          <p:nvPr/>
        </p:nvSpPr>
        <p:spPr>
          <a:xfrm>
            <a:off x="9368367" y="2982383"/>
            <a:ext cx="3473874"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Errors Surface Too Late</a:t>
            </a:r>
            <a:endParaRPr lang="en-US" sz="2025" dirty="0"/>
          </a:p>
        </p:txBody>
      </p:sp>
      <p:sp>
        <p:nvSpPr>
          <p:cNvPr id="19" name="Text 17"/>
          <p:cNvSpPr/>
          <p:nvPr/>
        </p:nvSpPr>
        <p:spPr>
          <a:xfrm>
            <a:off x="9368367" y="3751791"/>
            <a:ext cx="3252809" cy="1785410"/>
          </a:xfrm>
          <a:prstGeom prst="rect">
            <a:avLst/>
          </a:prstGeom>
          <a:noFill/>
          <a:ln/>
        </p:spPr>
        <p:txBody>
          <a:bodyPr wrap="square" lIns="25400" tIns="25400" rIns="25400" bIns="25400" rtlCol="0" anchor="t">
            <a:normAutofit/>
          </a:bodyPr>
          <a:lstStyle/>
          <a:p>
            <a:pPr marL="0" indent="0" algn="l">
              <a:lnSpc>
                <a:spcPct val="132525"/>
              </a:lnSpc>
              <a:buNone/>
            </a:pPr>
            <a:r>
              <a:rPr lang="en-US" dirty="0">
                <a:solidFill>
                  <a:srgbClr val="6B7280"/>
                </a:solidFill>
                <a:latin typeface="Arial" pitchFamily="34" charset="0"/>
                <a:ea typeface="Arial" pitchFamily="34" charset="-122"/>
                <a:cs typeface="Arial" pitchFamily="34" charset="-120"/>
              </a:rPr>
              <a:t>A miscopied item or pack size is caught downstream, and no one can see who sent what, or when.</a:t>
            </a:r>
            <a:endParaRPr lang="en-US" dirty="0"/>
          </a:p>
        </p:txBody>
      </p:sp>
      <p:sp>
        <p:nvSpPr>
          <p:cNvPr id="20" name="Shape 18"/>
          <p:cNvSpPr/>
          <p:nvPr/>
        </p:nvSpPr>
        <p:spPr>
          <a:xfrm>
            <a:off x="9368367" y="6306609"/>
            <a:ext cx="209550" cy="28575"/>
          </a:xfrm>
          <a:prstGeom prst="rect">
            <a:avLst/>
          </a:prstGeom>
          <a:solidFill>
            <a:srgbClr val="334D98"/>
          </a:solidFill>
          <a:ln/>
        </p:spPr>
        <p:txBody>
          <a:bodyPr/>
          <a:lstStyle/>
          <a:p>
            <a:endParaRPr lang="en-US"/>
          </a:p>
        </p:txBody>
      </p:sp>
      <p:sp>
        <p:nvSpPr>
          <p:cNvPr id="21" name="Shape 19"/>
          <p:cNvSpPr/>
          <p:nvPr/>
        </p:nvSpPr>
        <p:spPr>
          <a:xfrm>
            <a:off x="857250" y="6819900"/>
            <a:ext cx="12001500" cy="9525"/>
          </a:xfrm>
          <a:prstGeom prst="rect">
            <a:avLst/>
          </a:prstGeom>
          <a:solidFill>
            <a:srgbClr val="E3E5EA"/>
          </a:solidFill>
          <a:ln/>
        </p:spPr>
        <p:txBody>
          <a:bodyPr/>
          <a:lstStyle/>
          <a:p>
            <a:endParaRPr lang="en-US"/>
          </a:p>
        </p:txBody>
      </p:sp>
      <p:sp>
        <p:nvSpPr>
          <p:cNvPr id="22" name="Text 20"/>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23" name="Text 21"/>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85382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2 · SALES ORDER PROCESSING</a:t>
            </a:r>
            <a:endParaRPr lang="en-US" sz="975" dirty="0"/>
          </a:p>
        </p:txBody>
      </p:sp>
      <p:sp>
        <p:nvSpPr>
          <p:cNvPr id="4" name="Text 2"/>
          <p:cNvSpPr/>
          <p:nvPr/>
        </p:nvSpPr>
        <p:spPr>
          <a:xfrm>
            <a:off x="857250" y="1047750"/>
            <a:ext cx="12858750" cy="646112"/>
          </a:xfrm>
          <a:prstGeom prst="rect">
            <a:avLst/>
          </a:prstGeom>
          <a:noFill/>
          <a:ln/>
        </p:spPr>
        <p:txBody>
          <a:bodyPr wrap="square" lIns="25400" tIns="25400" rIns="25400" bIns="25400" rtlCol="0" anchor="t">
            <a:normAutofit lnSpcReduction="10000"/>
          </a:bodyPr>
          <a:lstStyle/>
          <a:p>
            <a:pPr>
              <a:lnSpc>
                <a:spcPct val="99750"/>
              </a:lnSpc>
            </a:pPr>
            <a:r>
              <a:rPr lang="en-US" sz="4200" dirty="0">
                <a:solidFill>
                  <a:srgbClr val="1A1A1A"/>
                </a:solidFill>
                <a:latin typeface="Arial" pitchFamily="34" charset="0"/>
                <a:ea typeface="Arial" pitchFamily="34" charset="-122"/>
                <a:cs typeface="Arial" pitchFamily="34" charset="-120"/>
              </a:rPr>
              <a:t>Processing orders </a:t>
            </a:r>
            <a:r>
              <a:rPr lang="en-US" sz="4200" dirty="0">
                <a:solidFill>
                  <a:srgbClr val="334D98"/>
                </a:solidFill>
                <a:latin typeface="Arial" pitchFamily="34" charset="0"/>
                <a:ea typeface="Arial" pitchFamily="34" charset="-122"/>
                <a:cs typeface="Arial" pitchFamily="34" charset="-120"/>
              </a:rPr>
              <a:t>as the customer sent them</a:t>
            </a:r>
            <a:endParaRPr lang="en-US" sz="4200" dirty="0"/>
          </a:p>
          <a:p>
            <a:pPr marL="0" indent="0" algn="l">
              <a:lnSpc>
                <a:spcPct val="99750"/>
              </a:lnSpc>
              <a:buNone/>
            </a:pPr>
            <a:endParaRPr lang="en-US" sz="4200" dirty="0"/>
          </a:p>
        </p:txBody>
      </p:sp>
      <p:sp>
        <p:nvSpPr>
          <p:cNvPr id="6" name="Text 4"/>
          <p:cNvSpPr/>
          <p:nvPr/>
        </p:nvSpPr>
        <p:spPr>
          <a:xfrm>
            <a:off x="857249" y="1677033"/>
            <a:ext cx="12376679" cy="673365"/>
          </a:xfrm>
          <a:prstGeom prst="rect">
            <a:avLst/>
          </a:prstGeom>
          <a:noFill/>
          <a:ln/>
        </p:spPr>
        <p:txBody>
          <a:bodyPr wrap="square" lIns="25400" tIns="25400" rIns="25400" bIns="25400" rtlCol="0" anchor="t">
            <a:normAutofit/>
          </a:bodyPr>
          <a:lstStyle/>
          <a:p>
            <a:pPr marL="0" indent="0" algn="l">
              <a:lnSpc>
                <a:spcPct val="129375"/>
              </a:lnSpc>
              <a:buNone/>
            </a:pPr>
            <a:r>
              <a:rPr lang="en-US" sz="1725" dirty="0">
                <a:solidFill>
                  <a:srgbClr val="6B7280"/>
                </a:solidFill>
                <a:latin typeface="Arial" pitchFamily="34" charset="0"/>
                <a:ea typeface="Arial" pitchFamily="34" charset="-122"/>
                <a:cs typeface="Arial" pitchFamily="34" charset="-120"/>
              </a:rPr>
              <a:t>Forge uses AI to match text against the SAP catalog, scored against what this customer has bought before</a:t>
            </a:r>
            <a:endParaRPr lang="en-US" sz="1725" dirty="0"/>
          </a:p>
        </p:txBody>
      </p:sp>
      <p:sp>
        <p:nvSpPr>
          <p:cNvPr id="7" name="Shape 5"/>
          <p:cNvSpPr/>
          <p:nvPr/>
        </p:nvSpPr>
        <p:spPr>
          <a:xfrm>
            <a:off x="256670" y="2651757"/>
            <a:ext cx="13202660" cy="3642360"/>
          </a:xfrm>
          <a:prstGeom prst="roundRect">
            <a:avLst>
              <a:gd name="adj" fmla="val 3555"/>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8" name="Shape 6"/>
          <p:cNvSpPr/>
          <p:nvPr/>
        </p:nvSpPr>
        <p:spPr>
          <a:xfrm>
            <a:off x="1229783" y="3544358"/>
            <a:ext cx="11256434" cy="2817283"/>
          </a:xfrm>
          <a:prstGeom prst="rect">
            <a:avLst/>
          </a:prstGeom>
          <a:ln w="8467">
            <a:solidFill>
              <a:srgbClr val="E6E8EC"/>
            </a:solidFill>
            <a:prstDash val="solid"/>
          </a:ln>
        </p:spPr>
        <p:txBody>
          <a:bodyPr/>
          <a:lstStyle/>
          <a:p>
            <a:endParaRPr lang="en-US"/>
          </a:p>
        </p:txBody>
      </p:sp>
      <p:pic>
        <p:nvPicPr>
          <p:cNvPr id="9" name="Image 0" descr="preencoded.png"/>
          <p:cNvPicPr>
            <a:picLocks noChangeAspect="1"/>
          </p:cNvPicPr>
          <p:nvPr/>
        </p:nvPicPr>
        <p:blipFill>
          <a:blip r:embed="rId3"/>
          <a:stretch>
            <a:fillRect/>
          </a:stretch>
        </p:blipFill>
        <p:spPr>
          <a:xfrm>
            <a:off x="482069" y="2877156"/>
            <a:ext cx="12751860" cy="3191560"/>
          </a:xfrm>
          <a:prstGeom prst="rect">
            <a:avLst/>
          </a:prstGeom>
        </p:spPr>
      </p:pic>
      <p:sp>
        <p:nvSpPr>
          <p:cNvPr id="10" name="Shape 7"/>
          <p:cNvSpPr/>
          <p:nvPr/>
        </p:nvSpPr>
        <p:spPr>
          <a:xfrm>
            <a:off x="857250" y="6819900"/>
            <a:ext cx="12001500" cy="9525"/>
          </a:xfrm>
          <a:prstGeom prst="rect">
            <a:avLst/>
          </a:prstGeom>
          <a:solidFill>
            <a:srgbClr val="E3E5EA"/>
          </a:solidFill>
          <a:ln/>
        </p:spPr>
        <p:txBody>
          <a:bodyPr/>
          <a:lstStyle/>
          <a:p>
            <a:endParaRPr lang="en-US"/>
          </a:p>
        </p:txBody>
      </p:sp>
      <p:sp>
        <p:nvSpPr>
          <p:cNvPr id="11" name="Text 8"/>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12" name="Text 9"/>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85382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2 · SALES ORDER PROCESSING</a:t>
            </a:r>
            <a:endParaRPr lang="en-US" sz="975" dirty="0"/>
          </a:p>
        </p:txBody>
      </p:sp>
      <p:sp>
        <p:nvSpPr>
          <p:cNvPr id="4" name="Text 2"/>
          <p:cNvSpPr/>
          <p:nvPr/>
        </p:nvSpPr>
        <p:spPr>
          <a:xfrm>
            <a:off x="857250" y="1047750"/>
            <a:ext cx="12858750"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1A1A1A"/>
                </a:solidFill>
                <a:latin typeface="Arial" pitchFamily="34" charset="0"/>
                <a:ea typeface="Arial" pitchFamily="34" charset="-122"/>
                <a:cs typeface="Arial" pitchFamily="34" charset="-120"/>
              </a:rPr>
              <a:t>Safeguard </a:t>
            </a:r>
            <a:r>
              <a:rPr lang="en-US" sz="4200" dirty="0">
                <a:solidFill>
                  <a:srgbClr val="334D98"/>
                </a:solidFill>
                <a:latin typeface="Arial" pitchFamily="34" charset="0"/>
                <a:ea typeface="Arial" pitchFamily="34" charset="-122"/>
                <a:cs typeface="Arial" pitchFamily="34" charset="-120"/>
              </a:rPr>
              <a:t>| When it can't match, it stops</a:t>
            </a:r>
            <a:endParaRPr lang="en-US" sz="4200" dirty="0">
              <a:solidFill>
                <a:srgbClr val="334D98"/>
              </a:solidFill>
            </a:endParaRPr>
          </a:p>
        </p:txBody>
      </p:sp>
      <p:sp>
        <p:nvSpPr>
          <p:cNvPr id="6" name="Text 4"/>
          <p:cNvSpPr/>
          <p:nvPr/>
        </p:nvSpPr>
        <p:spPr>
          <a:xfrm>
            <a:off x="857250" y="1732692"/>
            <a:ext cx="10896600" cy="355732"/>
          </a:xfrm>
          <a:prstGeom prst="rect">
            <a:avLst/>
          </a:prstGeom>
          <a:noFill/>
          <a:ln/>
        </p:spPr>
        <p:txBody>
          <a:bodyPr wrap="square" lIns="25400" tIns="25400" rIns="25400" bIns="25400" rtlCol="0" anchor="t">
            <a:normAutofit lnSpcReduction="10000"/>
          </a:bodyPr>
          <a:lstStyle/>
          <a:p>
            <a:pPr marL="0" indent="0" algn="l">
              <a:lnSpc>
                <a:spcPct val="129375"/>
              </a:lnSpc>
              <a:buNone/>
            </a:pPr>
            <a:r>
              <a:rPr lang="en-US" sz="1725" dirty="0">
                <a:solidFill>
                  <a:srgbClr val="6B7280"/>
                </a:solidFill>
                <a:latin typeface="Arial" pitchFamily="34" charset="0"/>
                <a:ea typeface="Arial" pitchFamily="34" charset="-122"/>
                <a:cs typeface="Arial" pitchFamily="34" charset="-120"/>
              </a:rPr>
              <a:t>Nothing posts until a rep approves, rejects, or corrects it.</a:t>
            </a:r>
            <a:endParaRPr lang="en-US" sz="1725" dirty="0"/>
          </a:p>
        </p:txBody>
      </p:sp>
      <p:sp>
        <p:nvSpPr>
          <p:cNvPr id="7" name="Shape 5"/>
          <p:cNvSpPr/>
          <p:nvPr/>
        </p:nvSpPr>
        <p:spPr>
          <a:xfrm>
            <a:off x="735083" y="3530215"/>
            <a:ext cx="12195198" cy="1670028"/>
          </a:xfrm>
          <a:prstGeom prst="roundRect">
            <a:avLst>
              <a:gd name="adj" fmla="val 7162"/>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8" name="Shape 6"/>
          <p:cNvSpPr/>
          <p:nvPr/>
        </p:nvSpPr>
        <p:spPr>
          <a:xfrm>
            <a:off x="1229783" y="4353983"/>
            <a:ext cx="11256434" cy="1198033"/>
          </a:xfrm>
          <a:prstGeom prst="rect">
            <a:avLst/>
          </a:prstGeom>
          <a:ln w="8467">
            <a:solidFill>
              <a:srgbClr val="E6E8EC"/>
            </a:solidFill>
            <a:prstDash val="solid"/>
          </a:ln>
        </p:spPr>
        <p:txBody>
          <a:bodyPr/>
          <a:lstStyle/>
          <a:p>
            <a:endParaRPr lang="en-US"/>
          </a:p>
        </p:txBody>
      </p:sp>
      <p:pic>
        <p:nvPicPr>
          <p:cNvPr id="9" name="Image 0" descr="preencoded.png"/>
          <p:cNvPicPr>
            <a:picLocks noChangeAspect="1"/>
          </p:cNvPicPr>
          <p:nvPr/>
        </p:nvPicPr>
        <p:blipFill>
          <a:blip r:embed="rId3"/>
          <a:stretch>
            <a:fillRect/>
          </a:stretch>
        </p:blipFill>
        <p:spPr>
          <a:xfrm>
            <a:off x="943280" y="3738414"/>
            <a:ext cx="11778802" cy="1253628"/>
          </a:xfrm>
          <a:prstGeom prst="rect">
            <a:avLst/>
          </a:prstGeom>
        </p:spPr>
      </p:pic>
      <p:sp>
        <p:nvSpPr>
          <p:cNvPr id="10" name="Shape 7"/>
          <p:cNvSpPr/>
          <p:nvPr/>
        </p:nvSpPr>
        <p:spPr>
          <a:xfrm>
            <a:off x="857250" y="6819900"/>
            <a:ext cx="12001500" cy="9525"/>
          </a:xfrm>
          <a:prstGeom prst="rect">
            <a:avLst/>
          </a:prstGeom>
          <a:solidFill>
            <a:srgbClr val="E3E5EA"/>
          </a:solidFill>
          <a:ln/>
        </p:spPr>
        <p:txBody>
          <a:bodyPr/>
          <a:lstStyle/>
          <a:p>
            <a:endParaRPr lang="en-US"/>
          </a:p>
        </p:txBody>
      </p:sp>
      <p:sp>
        <p:nvSpPr>
          <p:cNvPr id="11" name="Text 8"/>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12" name="Text 9"/>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85382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2 · SALES ORDER PROCESSING</a:t>
            </a:r>
            <a:endParaRPr lang="en-US" sz="975" dirty="0"/>
          </a:p>
        </p:txBody>
      </p:sp>
      <p:sp>
        <p:nvSpPr>
          <p:cNvPr id="3" name="Text 1"/>
          <p:cNvSpPr/>
          <p:nvPr/>
        </p:nvSpPr>
        <p:spPr>
          <a:xfrm>
            <a:off x="11462808" y="609600"/>
            <a:ext cx="1535536"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SEEN IN THE APP</a:t>
            </a:r>
            <a:endParaRPr lang="en-US" sz="975" dirty="0"/>
          </a:p>
        </p:txBody>
      </p:sp>
      <p:sp>
        <p:nvSpPr>
          <p:cNvPr id="4" name="Text 2"/>
          <p:cNvSpPr/>
          <p:nvPr/>
        </p:nvSpPr>
        <p:spPr>
          <a:xfrm>
            <a:off x="857250" y="1047750"/>
            <a:ext cx="12553950"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1A1A1A"/>
                </a:solidFill>
                <a:latin typeface="Arial" pitchFamily="34" charset="0"/>
                <a:ea typeface="Arial" pitchFamily="34" charset="-122"/>
                <a:cs typeface="Arial" pitchFamily="34" charset="-120"/>
              </a:rPr>
              <a:t>Forge Output </a:t>
            </a:r>
            <a:r>
              <a:rPr lang="en-US" sz="4200" dirty="0">
                <a:solidFill>
                  <a:srgbClr val="334D98"/>
                </a:solidFill>
                <a:latin typeface="Arial" pitchFamily="34" charset="0"/>
                <a:ea typeface="Arial" pitchFamily="34" charset="-122"/>
                <a:cs typeface="Arial" pitchFamily="34" charset="-120"/>
              </a:rPr>
              <a:t>| A pre-filled order form by BP code</a:t>
            </a:r>
            <a:endParaRPr lang="en-US" sz="4200" dirty="0">
              <a:solidFill>
                <a:srgbClr val="334D98"/>
              </a:solidFill>
            </a:endParaRPr>
          </a:p>
        </p:txBody>
      </p:sp>
      <p:sp>
        <p:nvSpPr>
          <p:cNvPr id="6" name="Text 4"/>
          <p:cNvSpPr/>
          <p:nvPr/>
        </p:nvSpPr>
        <p:spPr>
          <a:xfrm>
            <a:off x="857250" y="1644043"/>
            <a:ext cx="10896600" cy="355732"/>
          </a:xfrm>
          <a:prstGeom prst="rect">
            <a:avLst/>
          </a:prstGeom>
          <a:noFill/>
          <a:ln/>
        </p:spPr>
        <p:txBody>
          <a:bodyPr wrap="square" lIns="25400" tIns="25400" rIns="25400" bIns="25400" rtlCol="0" anchor="t">
            <a:normAutofit lnSpcReduction="10000"/>
          </a:bodyPr>
          <a:lstStyle/>
          <a:p>
            <a:pPr marL="0" indent="0" algn="l">
              <a:lnSpc>
                <a:spcPct val="129375"/>
              </a:lnSpc>
              <a:buNone/>
            </a:pPr>
            <a:r>
              <a:rPr lang="en-US" sz="1725" dirty="0">
                <a:solidFill>
                  <a:srgbClr val="6B7280"/>
                </a:solidFill>
                <a:latin typeface="Arial" pitchFamily="34" charset="0"/>
                <a:ea typeface="Arial" pitchFamily="34" charset="-122"/>
                <a:cs typeface="Arial" pitchFamily="34" charset="-120"/>
              </a:rPr>
              <a:t>With a full history of every form — including the ones that failed, and why.</a:t>
            </a:r>
            <a:endParaRPr lang="en-US" sz="1725" dirty="0"/>
          </a:p>
        </p:txBody>
      </p:sp>
      <p:sp>
        <p:nvSpPr>
          <p:cNvPr id="7" name="Shape 5"/>
          <p:cNvSpPr/>
          <p:nvPr/>
        </p:nvSpPr>
        <p:spPr>
          <a:xfrm>
            <a:off x="1731428" y="2468694"/>
            <a:ext cx="10253144" cy="4130036"/>
          </a:xfrm>
          <a:prstGeom prst="roundRect">
            <a:avLst>
              <a:gd name="adj" fmla="val 3301"/>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8" name="Shape 6"/>
          <p:cNvSpPr/>
          <p:nvPr/>
        </p:nvSpPr>
        <p:spPr>
          <a:xfrm>
            <a:off x="2758546" y="3420533"/>
            <a:ext cx="8198908" cy="3064933"/>
          </a:xfrm>
          <a:prstGeom prst="rect">
            <a:avLst/>
          </a:prstGeom>
          <a:ln w="8467">
            <a:solidFill>
              <a:srgbClr val="E6E8EC"/>
            </a:solidFill>
            <a:prstDash val="solid"/>
          </a:ln>
        </p:spPr>
        <p:txBody>
          <a:bodyPr/>
          <a:lstStyle/>
          <a:p>
            <a:endParaRPr lang="en-US"/>
          </a:p>
        </p:txBody>
      </p:sp>
      <p:pic>
        <p:nvPicPr>
          <p:cNvPr id="9" name="Image 0" descr="preencoded.png"/>
          <p:cNvPicPr>
            <a:picLocks noChangeAspect="1"/>
          </p:cNvPicPr>
          <p:nvPr/>
        </p:nvPicPr>
        <p:blipFill>
          <a:blip r:embed="rId3"/>
          <a:stretch>
            <a:fillRect/>
          </a:stretch>
        </p:blipFill>
        <p:spPr>
          <a:xfrm>
            <a:off x="1968729" y="2705994"/>
            <a:ext cx="9778542" cy="3655434"/>
          </a:xfrm>
          <a:prstGeom prst="rect">
            <a:avLst/>
          </a:prstGeom>
        </p:spPr>
      </p:pic>
      <p:sp>
        <p:nvSpPr>
          <p:cNvPr id="10" name="Shape 7"/>
          <p:cNvSpPr/>
          <p:nvPr/>
        </p:nvSpPr>
        <p:spPr>
          <a:xfrm>
            <a:off x="857250" y="6819900"/>
            <a:ext cx="12001500" cy="9525"/>
          </a:xfrm>
          <a:prstGeom prst="rect">
            <a:avLst/>
          </a:prstGeom>
          <a:solidFill>
            <a:srgbClr val="E3E5EA"/>
          </a:solidFill>
          <a:ln/>
        </p:spPr>
        <p:txBody>
          <a:bodyPr/>
          <a:lstStyle/>
          <a:p>
            <a:endParaRPr lang="en-US"/>
          </a:p>
        </p:txBody>
      </p:sp>
      <p:sp>
        <p:nvSpPr>
          <p:cNvPr id="11" name="Text 8"/>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12" name="Text 9"/>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85382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2 · SALES ORDER PROCESSING</a:t>
            </a:r>
            <a:endParaRPr lang="en-US" sz="975" dirty="0"/>
          </a:p>
        </p:txBody>
      </p:sp>
      <p:sp>
        <p:nvSpPr>
          <p:cNvPr id="3" name="Text 1"/>
          <p:cNvSpPr/>
          <p:nvPr/>
        </p:nvSpPr>
        <p:spPr>
          <a:xfrm>
            <a:off x="11047677" y="609600"/>
            <a:ext cx="199218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HOW IT WORKS TODAY</a:t>
            </a:r>
            <a:endParaRPr lang="en-US" sz="975" dirty="0"/>
          </a:p>
        </p:txBody>
      </p:sp>
      <p:sp>
        <p:nvSpPr>
          <p:cNvPr id="4" name="Text 2"/>
          <p:cNvSpPr/>
          <p:nvPr/>
        </p:nvSpPr>
        <p:spPr>
          <a:xfrm>
            <a:off x="857250" y="1047750"/>
            <a:ext cx="3522186"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1A1A1A"/>
                </a:solidFill>
                <a:latin typeface="Arial" pitchFamily="34" charset="0"/>
                <a:ea typeface="Arial" pitchFamily="34" charset="-122"/>
                <a:cs typeface="Arial" pitchFamily="34" charset="-120"/>
              </a:rPr>
              <a:t>How an order</a:t>
            </a:r>
            <a:endParaRPr lang="en-US" sz="4200" dirty="0"/>
          </a:p>
        </p:txBody>
      </p:sp>
      <p:sp>
        <p:nvSpPr>
          <p:cNvPr id="5" name="Text 3"/>
          <p:cNvSpPr/>
          <p:nvPr/>
        </p:nvSpPr>
        <p:spPr>
          <a:xfrm>
            <a:off x="4192587" y="1047750"/>
            <a:ext cx="3424542"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334D98"/>
                </a:solidFill>
                <a:latin typeface="Arial" pitchFamily="34" charset="0"/>
                <a:ea typeface="Arial" pitchFamily="34" charset="-122"/>
                <a:cs typeface="Arial" pitchFamily="34" charset="-120"/>
              </a:rPr>
              <a:t>reaches SAP</a:t>
            </a:r>
            <a:endParaRPr lang="en-US" sz="4200" dirty="0"/>
          </a:p>
        </p:txBody>
      </p:sp>
      <p:sp>
        <p:nvSpPr>
          <p:cNvPr id="6" name="Shape 4"/>
          <p:cNvSpPr/>
          <p:nvPr/>
        </p:nvSpPr>
        <p:spPr>
          <a:xfrm>
            <a:off x="0" y="2743200"/>
            <a:ext cx="13716000" cy="3295650"/>
          </a:xfrm>
          <a:prstGeom prst="rect">
            <a:avLst/>
          </a:prstGeom>
          <a:gradFill rotWithShape="1">
            <a:gsLst>
              <a:gs pos="0">
                <a:srgbClr val="EDEFF6">
                  <a:alpha val="100000"/>
                </a:srgbClr>
              </a:gs>
              <a:gs pos="100000">
                <a:srgbClr val="C0CDF0">
                  <a:alpha val="100000"/>
                </a:srgbClr>
              </a:gs>
            </a:gsLst>
            <a:lin ang="0" scaled="0"/>
          </a:gradFill>
          <a:ln/>
        </p:spPr>
        <p:txBody>
          <a:bodyPr/>
          <a:lstStyle/>
          <a:p>
            <a:endParaRPr lang="en-US"/>
          </a:p>
        </p:txBody>
      </p:sp>
      <p:sp>
        <p:nvSpPr>
          <p:cNvPr id="7" name="Shape 5"/>
          <p:cNvSpPr/>
          <p:nvPr/>
        </p:nvSpPr>
        <p:spPr>
          <a:xfrm>
            <a:off x="857250" y="3105150"/>
            <a:ext cx="2186914" cy="2609321"/>
          </a:xfrm>
          <a:prstGeom prst="roundRect">
            <a:avLst>
              <a:gd name="adj" fmla="val 5227"/>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8" name="Text 6"/>
          <p:cNvSpPr/>
          <p:nvPr/>
        </p:nvSpPr>
        <p:spPr>
          <a:xfrm>
            <a:off x="1094317" y="3361267"/>
            <a:ext cx="188405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01</a:t>
            </a:r>
            <a:endParaRPr lang="en-US" sz="975" dirty="0"/>
          </a:p>
        </p:txBody>
      </p:sp>
      <p:sp>
        <p:nvSpPr>
          <p:cNvPr id="9" name="Text 7"/>
          <p:cNvSpPr/>
          <p:nvPr/>
        </p:nvSpPr>
        <p:spPr>
          <a:xfrm>
            <a:off x="1094317" y="3611033"/>
            <a:ext cx="1884058" cy="316971"/>
          </a:xfrm>
          <a:prstGeom prst="rect">
            <a:avLst/>
          </a:prstGeom>
          <a:noFill/>
          <a:ln/>
        </p:spPr>
        <p:txBody>
          <a:bodyPr wrap="square" lIns="25400" tIns="25400" rIns="25400" bIns="25400" rtlCol="0" anchor="t">
            <a:normAutofit lnSpcReduction="10000"/>
          </a:bodyPr>
          <a:lstStyle/>
          <a:p>
            <a:pPr marL="0" indent="0" algn="l">
              <a:lnSpc>
                <a:spcPct val="106258"/>
              </a:lnSpc>
              <a:buNone/>
            </a:pPr>
            <a:r>
              <a:rPr lang="en-US" sz="1800" b="1" dirty="0">
                <a:solidFill>
                  <a:srgbClr val="1A1A1A"/>
                </a:solidFill>
                <a:latin typeface="Arial" pitchFamily="34" charset="0"/>
                <a:ea typeface="Arial" pitchFamily="34" charset="-122"/>
                <a:cs typeface="Arial" pitchFamily="34" charset="-120"/>
              </a:rPr>
              <a:t>Order Arrives</a:t>
            </a:r>
            <a:endParaRPr lang="en-US" sz="1800" dirty="0"/>
          </a:p>
        </p:txBody>
      </p:sp>
      <p:sp>
        <p:nvSpPr>
          <p:cNvPr id="10" name="Text 8"/>
          <p:cNvSpPr/>
          <p:nvPr/>
        </p:nvSpPr>
        <p:spPr>
          <a:xfrm>
            <a:off x="1094317" y="4004204"/>
            <a:ext cx="1788980" cy="523875"/>
          </a:xfrm>
          <a:prstGeom prst="rect">
            <a:avLst/>
          </a:prstGeom>
          <a:noFill/>
          <a:ln/>
        </p:spPr>
        <p:txBody>
          <a:bodyPr wrap="square" lIns="25400" tIns="25400" rIns="25400" bIns="25400" rtlCol="0" anchor="t">
            <a:normAutofit lnSpcReduction="10000"/>
          </a:bodyPr>
          <a:lstStyle/>
          <a:p>
            <a:pPr marL="0" indent="0" algn="l">
              <a:lnSpc>
                <a:spcPct val="130398"/>
              </a:lnSpc>
              <a:buNone/>
            </a:pPr>
            <a:r>
              <a:rPr lang="en-US" sz="1275" dirty="0">
                <a:solidFill>
                  <a:srgbClr val="6B7280"/>
                </a:solidFill>
                <a:latin typeface="Arial" pitchFamily="34" charset="0"/>
                <a:ea typeface="Arial" pitchFamily="34" charset="-122"/>
                <a:cs typeface="Arial" pitchFamily="34" charset="-120"/>
              </a:rPr>
              <a:t>A rep request, or a customer PO or email.</a:t>
            </a:r>
            <a:endParaRPr lang="en-US" sz="1275" dirty="0"/>
          </a:p>
        </p:txBody>
      </p:sp>
      <p:sp>
        <p:nvSpPr>
          <p:cNvPr id="11" name="Text 9"/>
          <p:cNvSpPr/>
          <p:nvPr/>
        </p:nvSpPr>
        <p:spPr>
          <a:xfrm>
            <a:off x="1094317" y="5322887"/>
            <a:ext cx="178898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37" dirty="0">
                <a:solidFill>
                  <a:srgbClr val="9AA1AC"/>
                </a:solidFill>
                <a:latin typeface="Arial" pitchFamily="34" charset="0"/>
                <a:ea typeface="Arial" pitchFamily="34" charset="-122"/>
                <a:cs typeface="Arial" pitchFamily="34" charset="-120"/>
              </a:rPr>
              <a:t>FORGE</a:t>
            </a:r>
            <a:endParaRPr lang="en-US" sz="975" dirty="0"/>
          </a:p>
        </p:txBody>
      </p:sp>
      <p:sp>
        <p:nvSpPr>
          <p:cNvPr id="12" name="Shape 10"/>
          <p:cNvSpPr/>
          <p:nvPr/>
        </p:nvSpPr>
        <p:spPr>
          <a:xfrm>
            <a:off x="3044164" y="4390760"/>
            <a:ext cx="266700" cy="38100"/>
          </a:xfrm>
          <a:prstGeom prst="rect">
            <a:avLst/>
          </a:prstGeom>
          <a:solidFill>
            <a:srgbClr val="334D98"/>
          </a:solidFill>
          <a:ln/>
        </p:spPr>
        <p:txBody>
          <a:bodyPr/>
          <a:lstStyle/>
          <a:p>
            <a:endParaRPr lang="en-US"/>
          </a:p>
        </p:txBody>
      </p:sp>
      <p:sp>
        <p:nvSpPr>
          <p:cNvPr id="13" name="Shape 11"/>
          <p:cNvSpPr/>
          <p:nvPr/>
        </p:nvSpPr>
        <p:spPr>
          <a:xfrm>
            <a:off x="3310864" y="3105150"/>
            <a:ext cx="2187046" cy="2609321"/>
          </a:xfrm>
          <a:prstGeom prst="roundRect">
            <a:avLst>
              <a:gd name="adj" fmla="val 5226"/>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4" name="Text 12"/>
          <p:cNvSpPr/>
          <p:nvPr/>
        </p:nvSpPr>
        <p:spPr>
          <a:xfrm>
            <a:off x="3547930" y="3361267"/>
            <a:ext cx="1884204"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02</a:t>
            </a:r>
            <a:endParaRPr lang="en-US" sz="975" dirty="0"/>
          </a:p>
        </p:txBody>
      </p:sp>
      <p:sp>
        <p:nvSpPr>
          <p:cNvPr id="15" name="Text 13"/>
          <p:cNvSpPr/>
          <p:nvPr/>
        </p:nvSpPr>
        <p:spPr>
          <a:xfrm>
            <a:off x="3547930" y="3611033"/>
            <a:ext cx="1789112" cy="595842"/>
          </a:xfrm>
          <a:prstGeom prst="rect">
            <a:avLst/>
          </a:prstGeom>
          <a:noFill/>
          <a:ln/>
        </p:spPr>
        <p:txBody>
          <a:bodyPr wrap="square" lIns="25400" tIns="25400" rIns="25400" bIns="25400" rtlCol="0" anchor="t">
            <a:normAutofit lnSpcReduction="10000"/>
          </a:bodyPr>
          <a:lstStyle/>
          <a:p>
            <a:pPr marL="0" indent="0" algn="l">
              <a:lnSpc>
                <a:spcPct val="106258"/>
              </a:lnSpc>
              <a:buNone/>
            </a:pPr>
            <a:r>
              <a:rPr lang="en-US" sz="1800" b="1" dirty="0">
                <a:solidFill>
                  <a:srgbClr val="1A1A1A"/>
                </a:solidFill>
                <a:latin typeface="Arial" pitchFamily="34" charset="0"/>
                <a:ea typeface="Arial" pitchFamily="34" charset="-122"/>
                <a:cs typeface="Arial" pitchFamily="34" charset="-120"/>
              </a:rPr>
              <a:t>Matched to SAP Data</a:t>
            </a:r>
            <a:endParaRPr lang="en-US" sz="1800" dirty="0"/>
          </a:p>
        </p:txBody>
      </p:sp>
      <p:sp>
        <p:nvSpPr>
          <p:cNvPr id="16" name="Text 14"/>
          <p:cNvSpPr/>
          <p:nvPr/>
        </p:nvSpPr>
        <p:spPr>
          <a:xfrm>
            <a:off x="3547930" y="4283075"/>
            <a:ext cx="1789112" cy="766763"/>
          </a:xfrm>
          <a:prstGeom prst="rect">
            <a:avLst/>
          </a:prstGeom>
          <a:noFill/>
          <a:ln/>
        </p:spPr>
        <p:txBody>
          <a:bodyPr wrap="square" lIns="25400" tIns="25400" rIns="25400" bIns="25400" rtlCol="0" anchor="t">
            <a:normAutofit lnSpcReduction="10000"/>
          </a:bodyPr>
          <a:lstStyle/>
          <a:p>
            <a:pPr marL="0" indent="0" algn="l">
              <a:lnSpc>
                <a:spcPct val="130398"/>
              </a:lnSpc>
              <a:buNone/>
            </a:pPr>
            <a:r>
              <a:rPr lang="en-US" sz="1275" dirty="0">
                <a:solidFill>
                  <a:srgbClr val="6B7280"/>
                </a:solidFill>
                <a:latin typeface="Arial" pitchFamily="34" charset="0"/>
                <a:ea typeface="Arial" pitchFamily="34" charset="-122"/>
                <a:cs typeface="Arial" pitchFamily="34" charset="-120"/>
              </a:rPr>
              <a:t>Business partner resolved, every line matched to the catalog.</a:t>
            </a:r>
            <a:endParaRPr lang="en-US" sz="1275" dirty="0"/>
          </a:p>
        </p:txBody>
      </p:sp>
      <p:sp>
        <p:nvSpPr>
          <p:cNvPr id="17" name="Text 15"/>
          <p:cNvSpPr/>
          <p:nvPr/>
        </p:nvSpPr>
        <p:spPr>
          <a:xfrm>
            <a:off x="3547930" y="5322887"/>
            <a:ext cx="1789112"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37" dirty="0">
                <a:solidFill>
                  <a:srgbClr val="9AA1AC"/>
                </a:solidFill>
                <a:latin typeface="Arial" pitchFamily="34" charset="0"/>
                <a:ea typeface="Arial" pitchFamily="34" charset="-122"/>
                <a:cs typeface="Arial" pitchFamily="34" charset="-120"/>
              </a:rPr>
              <a:t>SAP BUSINESS ONE</a:t>
            </a:r>
            <a:endParaRPr lang="en-US" sz="975" dirty="0"/>
          </a:p>
        </p:txBody>
      </p:sp>
      <p:sp>
        <p:nvSpPr>
          <p:cNvPr id="18" name="Shape 16"/>
          <p:cNvSpPr/>
          <p:nvPr/>
        </p:nvSpPr>
        <p:spPr>
          <a:xfrm>
            <a:off x="5497909" y="4390760"/>
            <a:ext cx="266700" cy="38100"/>
          </a:xfrm>
          <a:prstGeom prst="rect">
            <a:avLst/>
          </a:prstGeom>
          <a:solidFill>
            <a:srgbClr val="334D98"/>
          </a:solidFill>
          <a:ln/>
        </p:spPr>
        <p:txBody>
          <a:bodyPr/>
          <a:lstStyle/>
          <a:p>
            <a:endParaRPr lang="en-US"/>
          </a:p>
        </p:txBody>
      </p:sp>
      <p:sp>
        <p:nvSpPr>
          <p:cNvPr id="19" name="Shape 17"/>
          <p:cNvSpPr/>
          <p:nvPr/>
        </p:nvSpPr>
        <p:spPr>
          <a:xfrm>
            <a:off x="5764609" y="3105150"/>
            <a:ext cx="2186914" cy="2609321"/>
          </a:xfrm>
          <a:prstGeom prst="roundRect">
            <a:avLst>
              <a:gd name="adj" fmla="val 5227"/>
            </a:avLst>
          </a:prstGeom>
          <a:solidFill>
            <a:srgbClr val="FFFFFF"/>
          </a:solidFill>
          <a:ln/>
          <a:effectLst>
            <a:outerShdw blurRad="209550" dist="76200" dir="5400000" algn="bl" rotWithShape="0">
              <a:srgbClr val="141E3C">
                <a:alpha val="12000"/>
              </a:srgbClr>
            </a:outerShdw>
          </a:effectLst>
        </p:spPr>
        <p:txBody>
          <a:bodyPr/>
          <a:lstStyle/>
          <a:p>
            <a:endParaRPr lang="en-US"/>
          </a:p>
        </p:txBody>
      </p:sp>
      <p:sp>
        <p:nvSpPr>
          <p:cNvPr id="20" name="Shape 18"/>
          <p:cNvSpPr/>
          <p:nvPr/>
        </p:nvSpPr>
        <p:spPr>
          <a:xfrm>
            <a:off x="5764609" y="5706004"/>
            <a:ext cx="2186914" cy="9525"/>
          </a:xfrm>
          <a:prstGeom prst="rect">
            <a:avLst/>
          </a:prstGeom>
          <a:solidFill>
            <a:srgbClr val="E6E8EC"/>
          </a:solidFill>
          <a:ln/>
        </p:spPr>
        <p:txBody>
          <a:bodyPr/>
          <a:lstStyle/>
          <a:p>
            <a:endParaRPr lang="en-US"/>
          </a:p>
        </p:txBody>
      </p:sp>
      <p:sp>
        <p:nvSpPr>
          <p:cNvPr id="21" name="Shape 19"/>
          <p:cNvSpPr/>
          <p:nvPr/>
        </p:nvSpPr>
        <p:spPr>
          <a:xfrm>
            <a:off x="5764609" y="3105150"/>
            <a:ext cx="2186914" cy="33867"/>
          </a:xfrm>
          <a:prstGeom prst="rect">
            <a:avLst/>
          </a:prstGeom>
          <a:solidFill>
            <a:srgbClr val="334D98"/>
          </a:solidFill>
          <a:ln/>
        </p:spPr>
        <p:txBody>
          <a:bodyPr/>
          <a:lstStyle/>
          <a:p>
            <a:endParaRPr lang="en-US"/>
          </a:p>
        </p:txBody>
      </p:sp>
      <p:sp>
        <p:nvSpPr>
          <p:cNvPr id="22" name="Shape 20"/>
          <p:cNvSpPr/>
          <p:nvPr/>
        </p:nvSpPr>
        <p:spPr>
          <a:xfrm>
            <a:off x="5764609" y="3105150"/>
            <a:ext cx="9525" cy="2609321"/>
          </a:xfrm>
          <a:prstGeom prst="rect">
            <a:avLst/>
          </a:prstGeom>
          <a:solidFill>
            <a:srgbClr val="E6E8EC"/>
          </a:solidFill>
          <a:ln/>
        </p:spPr>
        <p:txBody>
          <a:bodyPr/>
          <a:lstStyle/>
          <a:p>
            <a:endParaRPr lang="en-US"/>
          </a:p>
        </p:txBody>
      </p:sp>
      <p:sp>
        <p:nvSpPr>
          <p:cNvPr id="23" name="Shape 21"/>
          <p:cNvSpPr/>
          <p:nvPr/>
        </p:nvSpPr>
        <p:spPr>
          <a:xfrm>
            <a:off x="7943056" y="3105150"/>
            <a:ext cx="9525" cy="2609321"/>
          </a:xfrm>
          <a:prstGeom prst="rect">
            <a:avLst/>
          </a:prstGeom>
          <a:solidFill>
            <a:srgbClr val="E6E8EC"/>
          </a:solidFill>
          <a:ln/>
        </p:spPr>
        <p:txBody>
          <a:bodyPr/>
          <a:lstStyle/>
          <a:p>
            <a:endParaRPr lang="en-US"/>
          </a:p>
        </p:txBody>
      </p:sp>
      <p:sp>
        <p:nvSpPr>
          <p:cNvPr id="24" name="Text 22"/>
          <p:cNvSpPr/>
          <p:nvPr/>
        </p:nvSpPr>
        <p:spPr>
          <a:xfrm>
            <a:off x="6001676" y="3386667"/>
            <a:ext cx="188405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03</a:t>
            </a:r>
            <a:endParaRPr lang="en-US" sz="975" dirty="0"/>
          </a:p>
        </p:txBody>
      </p:sp>
      <p:sp>
        <p:nvSpPr>
          <p:cNvPr id="25" name="Text 23"/>
          <p:cNvSpPr/>
          <p:nvPr/>
        </p:nvSpPr>
        <p:spPr>
          <a:xfrm>
            <a:off x="6001676" y="3636433"/>
            <a:ext cx="1788980" cy="595842"/>
          </a:xfrm>
          <a:prstGeom prst="rect">
            <a:avLst/>
          </a:prstGeom>
          <a:noFill/>
          <a:ln/>
        </p:spPr>
        <p:txBody>
          <a:bodyPr wrap="square" lIns="25400" tIns="25400" rIns="25400" bIns="25400" rtlCol="0" anchor="t">
            <a:normAutofit lnSpcReduction="10000"/>
          </a:bodyPr>
          <a:lstStyle/>
          <a:p>
            <a:pPr marL="0" indent="0" algn="l">
              <a:lnSpc>
                <a:spcPct val="106258"/>
              </a:lnSpc>
              <a:buNone/>
            </a:pPr>
            <a:r>
              <a:rPr lang="en-US" sz="1800" b="1" dirty="0">
                <a:solidFill>
                  <a:srgbClr val="334D98"/>
                </a:solidFill>
                <a:latin typeface="Arial" pitchFamily="34" charset="0"/>
                <a:ea typeface="Arial" pitchFamily="34" charset="-122"/>
                <a:cs typeface="Arial" pitchFamily="34" charset="-120"/>
              </a:rPr>
              <a:t>Rep Reviews Exceptions</a:t>
            </a:r>
            <a:endParaRPr lang="en-US" sz="1800" dirty="0"/>
          </a:p>
        </p:txBody>
      </p:sp>
      <p:sp>
        <p:nvSpPr>
          <p:cNvPr id="26" name="Text 24"/>
          <p:cNvSpPr/>
          <p:nvPr/>
        </p:nvSpPr>
        <p:spPr>
          <a:xfrm>
            <a:off x="6001676" y="4308475"/>
            <a:ext cx="1788980" cy="766763"/>
          </a:xfrm>
          <a:prstGeom prst="rect">
            <a:avLst/>
          </a:prstGeom>
          <a:noFill/>
          <a:ln/>
        </p:spPr>
        <p:txBody>
          <a:bodyPr wrap="square" lIns="25400" tIns="25400" rIns="25400" bIns="25400" rtlCol="0" anchor="t">
            <a:normAutofit lnSpcReduction="10000"/>
          </a:bodyPr>
          <a:lstStyle/>
          <a:p>
            <a:pPr marL="0" indent="0" algn="l">
              <a:lnSpc>
                <a:spcPct val="130398"/>
              </a:lnSpc>
              <a:buNone/>
            </a:pPr>
            <a:r>
              <a:rPr lang="en-US" sz="1275" dirty="0">
                <a:solidFill>
                  <a:srgbClr val="6B7280"/>
                </a:solidFill>
                <a:latin typeface="Arial" pitchFamily="34" charset="0"/>
                <a:ea typeface="Arial" pitchFamily="34" charset="-122"/>
                <a:cs typeface="Arial" pitchFamily="34" charset="-120"/>
              </a:rPr>
              <a:t>Anything the matcher is unsure about waits for a person.</a:t>
            </a:r>
            <a:endParaRPr lang="en-US" sz="1275" dirty="0"/>
          </a:p>
        </p:txBody>
      </p:sp>
      <p:sp>
        <p:nvSpPr>
          <p:cNvPr id="27" name="Text 25"/>
          <p:cNvSpPr/>
          <p:nvPr/>
        </p:nvSpPr>
        <p:spPr>
          <a:xfrm>
            <a:off x="6001676" y="5322887"/>
            <a:ext cx="178898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37" dirty="0">
                <a:solidFill>
                  <a:srgbClr val="9AA1AC"/>
                </a:solidFill>
                <a:latin typeface="Arial" pitchFamily="34" charset="0"/>
                <a:ea typeface="Arial" pitchFamily="34" charset="-122"/>
                <a:cs typeface="Arial" pitchFamily="34" charset="-120"/>
              </a:rPr>
              <a:t>FORGE</a:t>
            </a:r>
            <a:endParaRPr lang="en-US" sz="975" dirty="0"/>
          </a:p>
        </p:txBody>
      </p:sp>
      <p:sp>
        <p:nvSpPr>
          <p:cNvPr id="28" name="Shape 26"/>
          <p:cNvSpPr/>
          <p:nvPr/>
        </p:nvSpPr>
        <p:spPr>
          <a:xfrm>
            <a:off x="7951523" y="4390760"/>
            <a:ext cx="266700" cy="38100"/>
          </a:xfrm>
          <a:prstGeom prst="rect">
            <a:avLst/>
          </a:prstGeom>
          <a:solidFill>
            <a:srgbClr val="334D98"/>
          </a:solidFill>
          <a:ln/>
        </p:spPr>
        <p:txBody>
          <a:bodyPr/>
          <a:lstStyle/>
          <a:p>
            <a:endParaRPr lang="en-US"/>
          </a:p>
        </p:txBody>
      </p:sp>
      <p:sp>
        <p:nvSpPr>
          <p:cNvPr id="29" name="Shape 27"/>
          <p:cNvSpPr/>
          <p:nvPr/>
        </p:nvSpPr>
        <p:spPr>
          <a:xfrm>
            <a:off x="8218223" y="3105150"/>
            <a:ext cx="2186914" cy="2609321"/>
          </a:xfrm>
          <a:prstGeom prst="roundRect">
            <a:avLst>
              <a:gd name="adj" fmla="val 5227"/>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30" name="Text 28"/>
          <p:cNvSpPr/>
          <p:nvPr/>
        </p:nvSpPr>
        <p:spPr>
          <a:xfrm>
            <a:off x="8455290" y="3361267"/>
            <a:ext cx="188405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04</a:t>
            </a:r>
            <a:endParaRPr lang="en-US" sz="975" dirty="0"/>
          </a:p>
        </p:txBody>
      </p:sp>
      <p:sp>
        <p:nvSpPr>
          <p:cNvPr id="31" name="Text 29"/>
          <p:cNvSpPr/>
          <p:nvPr/>
        </p:nvSpPr>
        <p:spPr>
          <a:xfrm>
            <a:off x="8455290" y="3611033"/>
            <a:ext cx="1788980" cy="595842"/>
          </a:xfrm>
          <a:prstGeom prst="rect">
            <a:avLst/>
          </a:prstGeom>
          <a:noFill/>
          <a:ln/>
        </p:spPr>
        <p:txBody>
          <a:bodyPr wrap="square" lIns="25400" tIns="25400" rIns="25400" bIns="25400" rtlCol="0" anchor="t">
            <a:normAutofit lnSpcReduction="10000"/>
          </a:bodyPr>
          <a:lstStyle/>
          <a:p>
            <a:pPr marL="0" indent="0" algn="l">
              <a:lnSpc>
                <a:spcPct val="106258"/>
              </a:lnSpc>
              <a:buNone/>
            </a:pPr>
            <a:r>
              <a:rPr lang="en-US" sz="1800" b="1" dirty="0">
                <a:solidFill>
                  <a:srgbClr val="1A1A1A"/>
                </a:solidFill>
                <a:latin typeface="Arial" pitchFamily="34" charset="0"/>
                <a:ea typeface="Arial" pitchFamily="34" charset="-122"/>
                <a:cs typeface="Arial" pitchFamily="34" charset="-120"/>
              </a:rPr>
              <a:t>Order Form Built</a:t>
            </a:r>
            <a:endParaRPr lang="en-US" sz="1800" dirty="0"/>
          </a:p>
        </p:txBody>
      </p:sp>
      <p:sp>
        <p:nvSpPr>
          <p:cNvPr id="32" name="Text 30"/>
          <p:cNvSpPr/>
          <p:nvPr/>
        </p:nvSpPr>
        <p:spPr>
          <a:xfrm>
            <a:off x="8455290" y="4283075"/>
            <a:ext cx="1788980" cy="766763"/>
          </a:xfrm>
          <a:prstGeom prst="rect">
            <a:avLst/>
          </a:prstGeom>
          <a:noFill/>
          <a:ln/>
        </p:spPr>
        <p:txBody>
          <a:bodyPr wrap="square" lIns="25400" tIns="25400" rIns="25400" bIns="25400" rtlCol="0" anchor="t">
            <a:normAutofit lnSpcReduction="10000"/>
          </a:bodyPr>
          <a:lstStyle/>
          <a:p>
            <a:pPr marL="0" indent="0" algn="l">
              <a:lnSpc>
                <a:spcPct val="130398"/>
              </a:lnSpc>
              <a:buNone/>
            </a:pPr>
            <a:r>
              <a:rPr lang="en-US" sz="1275" dirty="0">
                <a:solidFill>
                  <a:srgbClr val="6B7280"/>
                </a:solidFill>
                <a:latin typeface="Arial" pitchFamily="34" charset="0"/>
                <a:ea typeface="Arial" pitchFamily="34" charset="-122"/>
                <a:cs typeface="Arial" pitchFamily="34" charset="-120"/>
              </a:rPr>
              <a:t>A pre-filled form, or matched lines ready to post.</a:t>
            </a:r>
            <a:endParaRPr lang="en-US" sz="1275" dirty="0"/>
          </a:p>
        </p:txBody>
      </p:sp>
      <p:sp>
        <p:nvSpPr>
          <p:cNvPr id="33" name="Text 31"/>
          <p:cNvSpPr/>
          <p:nvPr/>
        </p:nvSpPr>
        <p:spPr>
          <a:xfrm>
            <a:off x="8455290" y="5322887"/>
            <a:ext cx="178898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37" dirty="0">
                <a:solidFill>
                  <a:srgbClr val="9AA1AC"/>
                </a:solidFill>
                <a:latin typeface="Arial" pitchFamily="34" charset="0"/>
                <a:ea typeface="Arial" pitchFamily="34" charset="-122"/>
                <a:cs typeface="Arial" pitchFamily="34" charset="-120"/>
              </a:rPr>
              <a:t>FORGE</a:t>
            </a:r>
            <a:endParaRPr lang="en-US" sz="975" dirty="0"/>
          </a:p>
        </p:txBody>
      </p:sp>
      <p:sp>
        <p:nvSpPr>
          <p:cNvPr id="34" name="Shape 32"/>
          <p:cNvSpPr/>
          <p:nvPr/>
        </p:nvSpPr>
        <p:spPr>
          <a:xfrm>
            <a:off x="10405137" y="4390760"/>
            <a:ext cx="266700" cy="38100"/>
          </a:xfrm>
          <a:prstGeom prst="rect">
            <a:avLst/>
          </a:prstGeom>
          <a:solidFill>
            <a:srgbClr val="334D98"/>
          </a:solidFill>
          <a:ln/>
        </p:spPr>
        <p:txBody>
          <a:bodyPr/>
          <a:lstStyle/>
          <a:p>
            <a:endParaRPr lang="en-US"/>
          </a:p>
        </p:txBody>
      </p:sp>
      <p:sp>
        <p:nvSpPr>
          <p:cNvPr id="35" name="Shape 33"/>
          <p:cNvSpPr/>
          <p:nvPr/>
        </p:nvSpPr>
        <p:spPr>
          <a:xfrm>
            <a:off x="10671837" y="3105150"/>
            <a:ext cx="2186914" cy="2609321"/>
          </a:xfrm>
          <a:prstGeom prst="roundRect">
            <a:avLst>
              <a:gd name="adj" fmla="val 5227"/>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36" name="Text 34"/>
          <p:cNvSpPr/>
          <p:nvPr/>
        </p:nvSpPr>
        <p:spPr>
          <a:xfrm>
            <a:off x="10908903" y="3361267"/>
            <a:ext cx="188405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05</a:t>
            </a:r>
            <a:endParaRPr lang="en-US" sz="975" dirty="0"/>
          </a:p>
        </p:txBody>
      </p:sp>
      <p:sp>
        <p:nvSpPr>
          <p:cNvPr id="37" name="Text 35"/>
          <p:cNvSpPr/>
          <p:nvPr/>
        </p:nvSpPr>
        <p:spPr>
          <a:xfrm>
            <a:off x="10908903" y="3611033"/>
            <a:ext cx="1788980" cy="595842"/>
          </a:xfrm>
          <a:prstGeom prst="rect">
            <a:avLst/>
          </a:prstGeom>
          <a:noFill/>
          <a:ln/>
        </p:spPr>
        <p:txBody>
          <a:bodyPr wrap="square" lIns="25400" tIns="25400" rIns="25400" bIns="25400" rtlCol="0" anchor="t">
            <a:normAutofit lnSpcReduction="10000"/>
          </a:bodyPr>
          <a:lstStyle/>
          <a:p>
            <a:pPr marL="0" indent="0" algn="l">
              <a:lnSpc>
                <a:spcPct val="106258"/>
              </a:lnSpc>
              <a:buNone/>
            </a:pPr>
            <a:r>
              <a:rPr lang="en-US" sz="1800" b="1" dirty="0">
                <a:solidFill>
                  <a:srgbClr val="1A1A1A"/>
                </a:solidFill>
                <a:latin typeface="Arial" pitchFamily="34" charset="0"/>
                <a:ea typeface="Arial" pitchFamily="34" charset="-122"/>
                <a:cs typeface="Arial" pitchFamily="34" charset="-120"/>
              </a:rPr>
              <a:t>Posted to SAP or Emailed</a:t>
            </a:r>
            <a:endParaRPr lang="en-US" sz="1800" dirty="0"/>
          </a:p>
        </p:txBody>
      </p:sp>
      <p:sp>
        <p:nvSpPr>
          <p:cNvPr id="38" name="Text 36"/>
          <p:cNvSpPr/>
          <p:nvPr/>
        </p:nvSpPr>
        <p:spPr>
          <a:xfrm>
            <a:off x="10908903" y="4283075"/>
            <a:ext cx="1788980" cy="766763"/>
          </a:xfrm>
          <a:prstGeom prst="rect">
            <a:avLst/>
          </a:prstGeom>
          <a:noFill/>
          <a:ln/>
        </p:spPr>
        <p:txBody>
          <a:bodyPr wrap="square" lIns="25400" tIns="25400" rIns="25400" bIns="25400" rtlCol="0" anchor="t">
            <a:normAutofit lnSpcReduction="10000"/>
          </a:bodyPr>
          <a:lstStyle/>
          <a:p>
            <a:pPr marL="0" indent="0" algn="l">
              <a:lnSpc>
                <a:spcPct val="130398"/>
              </a:lnSpc>
              <a:buNone/>
            </a:pPr>
            <a:r>
              <a:rPr lang="en-US" sz="1275" dirty="0">
                <a:solidFill>
                  <a:srgbClr val="6B7280"/>
                </a:solidFill>
                <a:latin typeface="Arial" pitchFamily="34" charset="0"/>
                <a:ea typeface="Arial" pitchFamily="34" charset="-122"/>
                <a:cs typeface="Arial" pitchFamily="34" charset="-120"/>
              </a:rPr>
              <a:t>Either outcome is recorded against the request.</a:t>
            </a:r>
            <a:endParaRPr lang="en-US" sz="1275" dirty="0"/>
          </a:p>
        </p:txBody>
      </p:sp>
      <p:sp>
        <p:nvSpPr>
          <p:cNvPr id="39" name="Text 37"/>
          <p:cNvSpPr/>
          <p:nvPr/>
        </p:nvSpPr>
        <p:spPr>
          <a:xfrm>
            <a:off x="10908903" y="5322887"/>
            <a:ext cx="1788980"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37" dirty="0">
                <a:solidFill>
                  <a:srgbClr val="9AA1AC"/>
                </a:solidFill>
                <a:latin typeface="Arial" pitchFamily="34" charset="0"/>
                <a:ea typeface="Arial" pitchFamily="34" charset="-122"/>
                <a:cs typeface="Arial" pitchFamily="34" charset="-120"/>
              </a:rPr>
              <a:t>SAP BUSINESS ONE</a:t>
            </a:r>
            <a:endParaRPr lang="en-US" sz="975" dirty="0"/>
          </a:p>
        </p:txBody>
      </p:sp>
      <p:sp>
        <p:nvSpPr>
          <p:cNvPr id="40" name="Shape 38"/>
          <p:cNvSpPr/>
          <p:nvPr/>
        </p:nvSpPr>
        <p:spPr>
          <a:xfrm>
            <a:off x="857250" y="6819900"/>
            <a:ext cx="12001500" cy="9525"/>
          </a:xfrm>
          <a:prstGeom prst="rect">
            <a:avLst/>
          </a:prstGeom>
          <a:solidFill>
            <a:srgbClr val="E3E5EA"/>
          </a:solidFill>
          <a:ln/>
        </p:spPr>
        <p:txBody>
          <a:bodyPr/>
          <a:lstStyle/>
          <a:p>
            <a:endParaRPr lang="en-US"/>
          </a:p>
        </p:txBody>
      </p:sp>
      <p:sp>
        <p:nvSpPr>
          <p:cNvPr id="41" name="Text 39"/>
          <p:cNvSpPr/>
          <p:nvPr/>
        </p:nvSpPr>
        <p:spPr>
          <a:xfrm>
            <a:off x="857250" y="7029450"/>
            <a:ext cx="3257193"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A THIRD WAVE × STRUCTIFY.AI PRODUCT</a:t>
            </a:r>
            <a:endParaRPr lang="en-US" sz="900" dirty="0"/>
          </a:p>
        </p:txBody>
      </p:sp>
      <p:sp>
        <p:nvSpPr>
          <p:cNvPr id="42" name="Text 40"/>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85382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2 · SALES ORDER PROCESSING</a:t>
            </a:r>
            <a:endParaRPr lang="en-US" sz="975" dirty="0"/>
          </a:p>
        </p:txBody>
      </p:sp>
      <p:sp>
        <p:nvSpPr>
          <p:cNvPr id="3" name="Text 1"/>
          <p:cNvSpPr/>
          <p:nvPr/>
        </p:nvSpPr>
        <p:spPr>
          <a:xfrm>
            <a:off x="11469158" y="609600"/>
            <a:ext cx="1528551"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BUSINESS VALUE</a:t>
            </a:r>
            <a:endParaRPr lang="en-US" sz="975" dirty="0"/>
          </a:p>
        </p:txBody>
      </p:sp>
      <p:sp>
        <p:nvSpPr>
          <p:cNvPr id="4" name="Text 2"/>
          <p:cNvSpPr/>
          <p:nvPr/>
        </p:nvSpPr>
        <p:spPr>
          <a:xfrm>
            <a:off x="857250" y="1047750"/>
            <a:ext cx="5283279"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1A1A1A"/>
                </a:solidFill>
                <a:latin typeface="Arial" pitchFamily="34" charset="0"/>
                <a:ea typeface="Arial" pitchFamily="34" charset="-122"/>
                <a:cs typeface="Arial" pitchFamily="34" charset="-120"/>
              </a:rPr>
              <a:t>What the order desk</a:t>
            </a:r>
            <a:endParaRPr lang="en-US" sz="4200" dirty="0"/>
          </a:p>
        </p:txBody>
      </p:sp>
      <p:sp>
        <p:nvSpPr>
          <p:cNvPr id="5" name="Text 3"/>
          <p:cNvSpPr/>
          <p:nvPr/>
        </p:nvSpPr>
        <p:spPr>
          <a:xfrm>
            <a:off x="5793581" y="1047750"/>
            <a:ext cx="1402675"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334D98"/>
                </a:solidFill>
                <a:latin typeface="Arial" pitchFamily="34" charset="0"/>
                <a:ea typeface="Arial" pitchFamily="34" charset="-122"/>
                <a:cs typeface="Arial" pitchFamily="34" charset="-120"/>
              </a:rPr>
              <a:t>gains</a:t>
            </a:r>
            <a:endParaRPr lang="en-US" sz="4200" dirty="0"/>
          </a:p>
        </p:txBody>
      </p:sp>
      <p:sp>
        <p:nvSpPr>
          <p:cNvPr id="6" name="Shape 4"/>
          <p:cNvSpPr/>
          <p:nvPr/>
        </p:nvSpPr>
        <p:spPr>
          <a:xfrm>
            <a:off x="857250" y="2362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7" name="Text 5"/>
          <p:cNvSpPr/>
          <p:nvPr/>
        </p:nvSpPr>
        <p:spPr>
          <a:xfrm>
            <a:off x="1189567" y="2694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01</a:t>
            </a:r>
            <a:endParaRPr lang="en-US" sz="975" dirty="0"/>
          </a:p>
        </p:txBody>
      </p:sp>
      <p:sp>
        <p:nvSpPr>
          <p:cNvPr id="8" name="Text 6"/>
          <p:cNvSpPr/>
          <p:nvPr/>
        </p:nvSpPr>
        <p:spPr>
          <a:xfrm>
            <a:off x="1189567" y="2963333"/>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Faster Order Prep</a:t>
            </a:r>
            <a:endParaRPr lang="en-US" sz="2025" dirty="0"/>
          </a:p>
        </p:txBody>
      </p:sp>
      <p:sp>
        <p:nvSpPr>
          <p:cNvPr id="9" name="Text 7"/>
          <p:cNvSpPr/>
          <p:nvPr/>
        </p:nvSpPr>
        <p:spPr>
          <a:xfrm>
            <a:off x="1189567" y="3405188"/>
            <a:ext cx="5358850" cy="599017"/>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No manual SAP lookups or hand-built spreadsheets to answer a customer's order request.</a:t>
            </a:r>
            <a:endParaRPr lang="en-US" sz="1425" dirty="0"/>
          </a:p>
        </p:txBody>
      </p:sp>
      <p:sp>
        <p:nvSpPr>
          <p:cNvPr id="10" name="Shape 8"/>
          <p:cNvSpPr/>
          <p:nvPr/>
        </p:nvSpPr>
        <p:spPr>
          <a:xfrm>
            <a:off x="6991350" y="2362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1" name="Text 9"/>
          <p:cNvSpPr/>
          <p:nvPr/>
        </p:nvSpPr>
        <p:spPr>
          <a:xfrm>
            <a:off x="7323667" y="2694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02</a:t>
            </a:r>
            <a:endParaRPr lang="en-US" sz="975" dirty="0"/>
          </a:p>
        </p:txBody>
      </p:sp>
      <p:sp>
        <p:nvSpPr>
          <p:cNvPr id="12" name="Text 10"/>
          <p:cNvSpPr/>
          <p:nvPr/>
        </p:nvSpPr>
        <p:spPr>
          <a:xfrm>
            <a:off x="7323667" y="2963333"/>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Less Retyping</a:t>
            </a:r>
            <a:endParaRPr lang="en-US" sz="2025" dirty="0"/>
          </a:p>
        </p:txBody>
      </p:sp>
      <p:sp>
        <p:nvSpPr>
          <p:cNvPr id="13" name="Text 11"/>
          <p:cNvSpPr/>
          <p:nvPr/>
        </p:nvSpPr>
        <p:spPr>
          <a:xfrm>
            <a:off x="7323667" y="3405188"/>
            <a:ext cx="5358850" cy="599017"/>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Customer POs are extracted and matched against the SAP catalog instead of keyed in line by line.</a:t>
            </a:r>
            <a:endParaRPr lang="en-US" sz="1425" dirty="0"/>
          </a:p>
        </p:txBody>
      </p:sp>
      <p:sp>
        <p:nvSpPr>
          <p:cNvPr id="14" name="Shape 12"/>
          <p:cNvSpPr/>
          <p:nvPr/>
        </p:nvSpPr>
        <p:spPr>
          <a:xfrm>
            <a:off x="857250" y="4648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5" name="Text 13"/>
          <p:cNvSpPr/>
          <p:nvPr/>
        </p:nvSpPr>
        <p:spPr>
          <a:xfrm>
            <a:off x="1189567" y="4980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03</a:t>
            </a:r>
            <a:endParaRPr lang="en-US" sz="975" dirty="0"/>
          </a:p>
        </p:txBody>
      </p:sp>
      <p:sp>
        <p:nvSpPr>
          <p:cNvPr id="16" name="Text 14"/>
          <p:cNvSpPr/>
          <p:nvPr/>
        </p:nvSpPr>
        <p:spPr>
          <a:xfrm>
            <a:off x="1189567" y="5249334"/>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Consistent Experience</a:t>
            </a:r>
            <a:endParaRPr lang="en-US" sz="2025" dirty="0"/>
          </a:p>
        </p:txBody>
      </p:sp>
      <p:sp>
        <p:nvSpPr>
          <p:cNvPr id="17" name="Text 15"/>
          <p:cNvSpPr/>
          <p:nvPr/>
        </p:nvSpPr>
        <p:spPr>
          <a:xfrm>
            <a:off x="1189567" y="5691188"/>
            <a:ext cx="5358850" cy="599017"/>
          </a:xfrm>
          <a:prstGeom prst="rect">
            <a:avLst/>
          </a:prstGeom>
          <a:noFill/>
          <a:ln/>
        </p:spPr>
        <p:txBody>
          <a:bodyPr wrap="square" lIns="25400" tIns="25400" rIns="25400" bIns="25400" rtlCol="0" anchor="t">
            <a:normAutofit/>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Every rep produces the same structured, recognizable order form.</a:t>
            </a:r>
            <a:endParaRPr lang="en-US" sz="1425" dirty="0"/>
          </a:p>
        </p:txBody>
      </p:sp>
      <p:sp>
        <p:nvSpPr>
          <p:cNvPr id="18" name="Shape 16"/>
          <p:cNvSpPr/>
          <p:nvPr/>
        </p:nvSpPr>
        <p:spPr>
          <a:xfrm>
            <a:off x="6991350" y="4648200"/>
            <a:ext cx="5867400" cy="2019300"/>
          </a:xfrm>
          <a:prstGeom prst="roundRect">
            <a:avLst>
              <a:gd name="adj" fmla="val 5660"/>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9" name="Text 17"/>
          <p:cNvSpPr/>
          <p:nvPr/>
        </p:nvSpPr>
        <p:spPr>
          <a:xfrm>
            <a:off x="7323667" y="4980517"/>
            <a:ext cx="572304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04</a:t>
            </a:r>
            <a:endParaRPr lang="en-US" sz="975" dirty="0"/>
          </a:p>
        </p:txBody>
      </p:sp>
      <p:sp>
        <p:nvSpPr>
          <p:cNvPr id="20" name="Text 18"/>
          <p:cNvSpPr/>
          <p:nvPr/>
        </p:nvSpPr>
        <p:spPr>
          <a:xfrm>
            <a:off x="7323667" y="5249334"/>
            <a:ext cx="572304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Scales with Volume</a:t>
            </a:r>
            <a:endParaRPr lang="en-US" sz="2025" dirty="0"/>
          </a:p>
        </p:txBody>
      </p:sp>
      <p:sp>
        <p:nvSpPr>
          <p:cNvPr id="21" name="Text 19"/>
          <p:cNvSpPr/>
          <p:nvPr/>
        </p:nvSpPr>
        <p:spPr>
          <a:xfrm>
            <a:off x="7323667" y="5691188"/>
            <a:ext cx="5358850" cy="599017"/>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More customers and more inbound orders without a proportional increase in manual work.</a:t>
            </a:r>
            <a:endParaRPr lang="en-US" sz="1425" dirty="0"/>
          </a:p>
        </p:txBody>
      </p:sp>
      <p:sp>
        <p:nvSpPr>
          <p:cNvPr id="22" name="Shape 20"/>
          <p:cNvSpPr/>
          <p:nvPr/>
        </p:nvSpPr>
        <p:spPr>
          <a:xfrm>
            <a:off x="857250" y="6819900"/>
            <a:ext cx="12001500" cy="9525"/>
          </a:xfrm>
          <a:prstGeom prst="rect">
            <a:avLst/>
          </a:prstGeom>
          <a:solidFill>
            <a:srgbClr val="E3E5EA"/>
          </a:solidFill>
          <a:ln/>
        </p:spPr>
        <p:txBody>
          <a:bodyPr/>
          <a:lstStyle/>
          <a:p>
            <a:endParaRPr lang="en-US"/>
          </a:p>
        </p:txBody>
      </p:sp>
      <p:sp>
        <p:nvSpPr>
          <p:cNvPr id="23" name="Text 21"/>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24" name="Text 22"/>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853828"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WORKFLOW 2 · SALES ORDER PROCESSING</a:t>
            </a:r>
            <a:endParaRPr lang="en-US" sz="975" dirty="0"/>
          </a:p>
        </p:txBody>
      </p:sp>
      <p:sp>
        <p:nvSpPr>
          <p:cNvPr id="3" name="Text 1"/>
          <p:cNvSpPr/>
          <p:nvPr/>
        </p:nvSpPr>
        <p:spPr>
          <a:xfrm>
            <a:off x="11020954" y="609600"/>
            <a:ext cx="2021575"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BUILT-IN SAFEGUARDS</a:t>
            </a:r>
            <a:endParaRPr lang="en-US" sz="975" dirty="0"/>
          </a:p>
        </p:txBody>
      </p:sp>
      <p:sp>
        <p:nvSpPr>
          <p:cNvPr id="4" name="Text 2"/>
          <p:cNvSpPr/>
          <p:nvPr/>
        </p:nvSpPr>
        <p:spPr>
          <a:xfrm>
            <a:off x="857249" y="1047750"/>
            <a:ext cx="11571817"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1A1A1A"/>
                </a:solidFill>
                <a:latin typeface="Arial" pitchFamily="34" charset="0"/>
                <a:ea typeface="Arial" pitchFamily="34" charset="-122"/>
                <a:cs typeface="Arial" pitchFamily="34" charset="-120"/>
              </a:rPr>
              <a:t>Safeguards </a:t>
            </a:r>
            <a:r>
              <a:rPr lang="en-US" sz="4200" dirty="0">
                <a:solidFill>
                  <a:srgbClr val="334D98"/>
                </a:solidFill>
                <a:latin typeface="Arial" pitchFamily="34" charset="0"/>
                <a:ea typeface="Arial" pitchFamily="34" charset="-122"/>
                <a:cs typeface="Arial" pitchFamily="34" charset="-120"/>
              </a:rPr>
              <a:t>| What the system won’t let through</a:t>
            </a:r>
            <a:endParaRPr lang="en-US" sz="4200" dirty="0">
              <a:solidFill>
                <a:srgbClr val="334D98"/>
              </a:solidFill>
            </a:endParaRPr>
          </a:p>
        </p:txBody>
      </p:sp>
      <p:sp>
        <p:nvSpPr>
          <p:cNvPr id="6" name="Shape 4"/>
          <p:cNvSpPr/>
          <p:nvPr/>
        </p:nvSpPr>
        <p:spPr>
          <a:xfrm>
            <a:off x="857250" y="2362200"/>
            <a:ext cx="5867400" cy="4305300"/>
          </a:xfrm>
          <a:prstGeom prst="roundRect">
            <a:avLst>
              <a:gd name="adj" fmla="val 2655"/>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7" name="Text 5"/>
          <p:cNvSpPr/>
          <p:nvPr/>
        </p:nvSpPr>
        <p:spPr>
          <a:xfrm>
            <a:off x="1284817" y="2789767"/>
            <a:ext cx="551349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01</a:t>
            </a:r>
            <a:endParaRPr lang="en-US" sz="975" dirty="0"/>
          </a:p>
        </p:txBody>
      </p:sp>
      <p:sp>
        <p:nvSpPr>
          <p:cNvPr id="8" name="Text 6"/>
          <p:cNvSpPr/>
          <p:nvPr/>
        </p:nvSpPr>
        <p:spPr>
          <a:xfrm>
            <a:off x="1284817" y="3096683"/>
            <a:ext cx="551349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Reviewed Before Posting</a:t>
            </a:r>
            <a:endParaRPr lang="en-US" sz="2025" dirty="0"/>
          </a:p>
        </p:txBody>
      </p:sp>
      <p:sp>
        <p:nvSpPr>
          <p:cNvPr id="9" name="Text 7"/>
          <p:cNvSpPr/>
          <p:nvPr/>
        </p:nvSpPr>
        <p:spPr>
          <a:xfrm>
            <a:off x="1284817" y="3576638"/>
            <a:ext cx="4512945" cy="879475"/>
          </a:xfrm>
          <a:prstGeom prst="rect">
            <a:avLst/>
          </a:prstGeom>
          <a:noFill/>
          <a:ln/>
        </p:spPr>
        <p:txBody>
          <a:bodyPr wrap="square" lIns="25400" tIns="25400" rIns="25400" bIns="25400" rtlCol="0" anchor="t">
            <a:normAutofit lnSpcReduction="10000"/>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Matches the system is not confident about are queued for a rep to approve, reject, or correct before they reach SAP.</a:t>
            </a:r>
            <a:endParaRPr lang="en-US" sz="1425" dirty="0"/>
          </a:p>
        </p:txBody>
      </p:sp>
      <p:sp>
        <p:nvSpPr>
          <p:cNvPr id="10" name="Shape 8"/>
          <p:cNvSpPr/>
          <p:nvPr/>
        </p:nvSpPr>
        <p:spPr>
          <a:xfrm>
            <a:off x="1284817" y="6211359"/>
            <a:ext cx="209550" cy="28575"/>
          </a:xfrm>
          <a:prstGeom prst="rect">
            <a:avLst/>
          </a:prstGeom>
          <a:solidFill>
            <a:srgbClr val="334D98"/>
          </a:solidFill>
          <a:ln/>
        </p:spPr>
        <p:txBody>
          <a:bodyPr/>
          <a:lstStyle/>
          <a:p>
            <a:endParaRPr lang="en-US"/>
          </a:p>
        </p:txBody>
      </p:sp>
      <p:sp>
        <p:nvSpPr>
          <p:cNvPr id="11" name="Shape 9"/>
          <p:cNvSpPr/>
          <p:nvPr/>
        </p:nvSpPr>
        <p:spPr>
          <a:xfrm>
            <a:off x="6991350" y="2362200"/>
            <a:ext cx="5867400" cy="4305300"/>
          </a:xfrm>
          <a:prstGeom prst="roundRect">
            <a:avLst>
              <a:gd name="adj" fmla="val 2655"/>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2" name="Text 10"/>
          <p:cNvSpPr/>
          <p:nvPr/>
        </p:nvSpPr>
        <p:spPr>
          <a:xfrm>
            <a:off x="7418917" y="2789767"/>
            <a:ext cx="5513493"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17" dirty="0">
                <a:solidFill>
                  <a:srgbClr val="334D98"/>
                </a:solidFill>
                <a:latin typeface="Arial" pitchFamily="34" charset="0"/>
                <a:ea typeface="Arial" pitchFamily="34" charset="-122"/>
                <a:cs typeface="Arial" pitchFamily="34" charset="-120"/>
              </a:rPr>
              <a:t>02</a:t>
            </a:r>
            <a:endParaRPr lang="en-US" sz="975" dirty="0"/>
          </a:p>
        </p:txBody>
      </p:sp>
      <p:sp>
        <p:nvSpPr>
          <p:cNvPr id="13" name="Text 11"/>
          <p:cNvSpPr/>
          <p:nvPr/>
        </p:nvSpPr>
        <p:spPr>
          <a:xfrm>
            <a:off x="7418917" y="3096683"/>
            <a:ext cx="5513493" cy="346604"/>
          </a:xfrm>
          <a:prstGeom prst="rect">
            <a:avLst/>
          </a:prstGeom>
          <a:noFill/>
          <a:ln/>
        </p:spPr>
        <p:txBody>
          <a:bodyPr wrap="square" lIns="25400" tIns="25400" rIns="25400" bIns="25400" rtlCol="0" anchor="t">
            <a:normAutofit fontScale="92500"/>
          </a:bodyPr>
          <a:lstStyle/>
          <a:p>
            <a:pPr marL="0" indent="0" algn="l">
              <a:lnSpc>
                <a:spcPct val="107206"/>
              </a:lnSpc>
              <a:buNone/>
            </a:pPr>
            <a:r>
              <a:rPr lang="en-US" sz="2025" b="1" dirty="0">
                <a:solidFill>
                  <a:srgbClr val="1A1A1A"/>
                </a:solidFill>
                <a:latin typeface="Arial" pitchFamily="34" charset="0"/>
                <a:ea typeface="Arial" pitchFamily="34" charset="-122"/>
                <a:cs typeface="Arial" pitchFamily="34" charset="-120"/>
              </a:rPr>
              <a:t>Every Outcome Logged</a:t>
            </a:r>
            <a:endParaRPr lang="en-US" sz="2025" dirty="0"/>
          </a:p>
        </p:txBody>
      </p:sp>
      <p:sp>
        <p:nvSpPr>
          <p:cNvPr id="14" name="Text 12"/>
          <p:cNvSpPr/>
          <p:nvPr/>
        </p:nvSpPr>
        <p:spPr>
          <a:xfrm>
            <a:off x="7418917" y="3576638"/>
            <a:ext cx="4512945" cy="879475"/>
          </a:xfrm>
          <a:prstGeom prst="rect">
            <a:avLst/>
          </a:prstGeom>
          <a:noFill/>
          <a:ln/>
        </p:spPr>
        <p:txBody>
          <a:bodyPr wrap="square" lIns="25400" tIns="25400" rIns="25400" bIns="25400" rtlCol="0" anchor="t">
            <a:normAutofit/>
          </a:bodyPr>
          <a:lstStyle/>
          <a:p>
            <a:pPr marL="0" indent="0" algn="l">
              <a:lnSpc>
                <a:spcPct val="132525"/>
              </a:lnSpc>
              <a:buNone/>
            </a:pPr>
            <a:r>
              <a:rPr lang="en-US" sz="1425" dirty="0">
                <a:solidFill>
                  <a:srgbClr val="6B7280"/>
                </a:solidFill>
                <a:latin typeface="Arial" pitchFamily="34" charset="0"/>
                <a:ea typeface="Arial" pitchFamily="34" charset="-122"/>
                <a:cs typeface="Arial" pitchFamily="34" charset="-120"/>
              </a:rPr>
              <a:t>Each order form records who requested it, when, and how it ended — including the ones that failed, and why.</a:t>
            </a:r>
            <a:endParaRPr lang="en-US" sz="1425" dirty="0"/>
          </a:p>
        </p:txBody>
      </p:sp>
      <p:sp>
        <p:nvSpPr>
          <p:cNvPr id="15" name="Shape 13"/>
          <p:cNvSpPr/>
          <p:nvPr/>
        </p:nvSpPr>
        <p:spPr>
          <a:xfrm>
            <a:off x="7418917" y="6211359"/>
            <a:ext cx="209550" cy="28575"/>
          </a:xfrm>
          <a:prstGeom prst="rect">
            <a:avLst/>
          </a:prstGeom>
          <a:solidFill>
            <a:srgbClr val="334D98"/>
          </a:solidFill>
          <a:ln/>
        </p:spPr>
        <p:txBody>
          <a:bodyPr/>
          <a:lstStyle/>
          <a:p>
            <a:endParaRPr lang="en-US"/>
          </a:p>
        </p:txBody>
      </p:sp>
      <p:sp>
        <p:nvSpPr>
          <p:cNvPr id="16" name="Shape 14"/>
          <p:cNvSpPr/>
          <p:nvPr/>
        </p:nvSpPr>
        <p:spPr>
          <a:xfrm>
            <a:off x="857250" y="6819900"/>
            <a:ext cx="12001500" cy="9525"/>
          </a:xfrm>
          <a:prstGeom prst="rect">
            <a:avLst/>
          </a:prstGeom>
          <a:solidFill>
            <a:srgbClr val="E3E5EA"/>
          </a:solidFill>
          <a:ln/>
        </p:spPr>
        <p:txBody>
          <a:bodyPr/>
          <a:lstStyle/>
          <a:p>
            <a:endParaRPr lang="en-US"/>
          </a:p>
        </p:txBody>
      </p:sp>
      <p:sp>
        <p:nvSpPr>
          <p:cNvPr id="17" name="Text 15"/>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18" name="Text 16"/>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2226469"/>
            <a:ext cx="13201650" cy="950119"/>
          </a:xfrm>
          <a:prstGeom prst="rect">
            <a:avLst/>
          </a:prstGeom>
          <a:noFill/>
          <a:ln/>
        </p:spPr>
        <p:txBody>
          <a:bodyPr wrap="square" lIns="25400" tIns="25400" rIns="25400" bIns="25400" rtlCol="0" anchor="t">
            <a:normAutofit lnSpcReduction="10000"/>
          </a:bodyPr>
          <a:lstStyle/>
          <a:p>
            <a:pPr marL="0" indent="0" algn="l">
              <a:lnSpc>
                <a:spcPct val="98835"/>
              </a:lnSpc>
              <a:buNone/>
            </a:pPr>
            <a:r>
              <a:rPr lang="en-US" sz="6300" dirty="0">
                <a:solidFill>
                  <a:srgbClr val="1A1A1A"/>
                </a:solidFill>
                <a:latin typeface="Arial" pitchFamily="34" charset="0"/>
                <a:ea typeface="Arial" pitchFamily="34" charset="-122"/>
                <a:cs typeface="Arial" pitchFamily="34" charset="-120"/>
              </a:rPr>
              <a:t>Generating an order form</a:t>
            </a:r>
            <a:endParaRPr lang="en-US" sz="6300" dirty="0"/>
          </a:p>
        </p:txBody>
      </p:sp>
      <p:sp>
        <p:nvSpPr>
          <p:cNvPr id="3" name="Text 1"/>
          <p:cNvSpPr/>
          <p:nvPr/>
        </p:nvSpPr>
        <p:spPr>
          <a:xfrm>
            <a:off x="857250" y="3138488"/>
            <a:ext cx="13201650" cy="950119"/>
          </a:xfrm>
          <a:prstGeom prst="rect">
            <a:avLst/>
          </a:prstGeom>
          <a:noFill/>
          <a:ln/>
        </p:spPr>
        <p:txBody>
          <a:bodyPr wrap="square" lIns="25400" tIns="25400" rIns="25400" bIns="25400" rtlCol="0" anchor="t">
            <a:normAutofit lnSpcReduction="10000"/>
          </a:bodyPr>
          <a:lstStyle/>
          <a:p>
            <a:pPr marL="0" indent="0" algn="l">
              <a:lnSpc>
                <a:spcPct val="98835"/>
              </a:lnSpc>
              <a:buNone/>
            </a:pPr>
            <a:r>
              <a:rPr lang="en-US" sz="6300" dirty="0">
                <a:solidFill>
                  <a:srgbClr val="334D98"/>
                </a:solidFill>
                <a:latin typeface="Arial" pitchFamily="34" charset="0"/>
                <a:ea typeface="Arial" pitchFamily="34" charset="-122"/>
                <a:cs typeface="Arial" pitchFamily="34" charset="-120"/>
              </a:rPr>
              <a:t>never creates a Sales Order.</a:t>
            </a:r>
            <a:endParaRPr lang="en-US" sz="6300" dirty="0"/>
          </a:p>
        </p:txBody>
      </p:sp>
      <p:sp>
        <p:nvSpPr>
          <p:cNvPr id="4" name="Shape 2"/>
          <p:cNvSpPr/>
          <p:nvPr/>
        </p:nvSpPr>
        <p:spPr>
          <a:xfrm>
            <a:off x="857250" y="4469606"/>
            <a:ext cx="209550" cy="28575"/>
          </a:xfrm>
          <a:prstGeom prst="rect">
            <a:avLst/>
          </a:prstGeom>
          <a:solidFill>
            <a:srgbClr val="334D98"/>
          </a:solidFill>
          <a:ln/>
        </p:spPr>
        <p:txBody>
          <a:bodyPr/>
          <a:lstStyle/>
          <a:p>
            <a:endParaRPr lang="en-US"/>
          </a:p>
        </p:txBody>
      </p:sp>
      <p:sp>
        <p:nvSpPr>
          <p:cNvPr id="5" name="Text 3"/>
          <p:cNvSpPr/>
          <p:nvPr/>
        </p:nvSpPr>
        <p:spPr>
          <a:xfrm>
            <a:off x="857250" y="4802981"/>
            <a:ext cx="9827683" cy="723900"/>
          </a:xfrm>
          <a:prstGeom prst="rect">
            <a:avLst/>
          </a:prstGeom>
          <a:noFill/>
          <a:ln/>
        </p:spPr>
        <p:txBody>
          <a:bodyPr wrap="square" lIns="25400" tIns="25400" rIns="25400" bIns="25400" rtlCol="0" anchor="t">
            <a:normAutofit/>
          </a:bodyPr>
          <a:lstStyle/>
          <a:p>
            <a:pPr marL="0" indent="0" algn="l">
              <a:lnSpc>
                <a:spcPct val="130645"/>
              </a:lnSpc>
              <a:buNone/>
            </a:pPr>
            <a:r>
              <a:rPr lang="en-US" sz="1800" dirty="0">
                <a:solidFill>
                  <a:srgbClr val="6B7280"/>
                </a:solidFill>
                <a:latin typeface="Arial" pitchFamily="34" charset="0"/>
                <a:ea typeface="Arial" pitchFamily="34" charset="-122"/>
                <a:cs typeface="Arial" pitchFamily="34" charset="-120"/>
              </a:rPr>
              <a:t>It never changes Business Partner or Item Master data. Posting is a separate, reviewed step.</a:t>
            </a:r>
            <a:endParaRPr lang="en-US" sz="1800" dirty="0"/>
          </a:p>
        </p:txBody>
      </p:sp>
      <p:sp>
        <p:nvSpPr>
          <p:cNvPr id="6" name="Text 4"/>
          <p:cNvSpPr/>
          <p:nvPr/>
        </p:nvSpPr>
        <p:spPr>
          <a:xfrm>
            <a:off x="857250" y="6902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Tree>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50" y="609600"/>
            <a:ext cx="3242495"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334D98"/>
                </a:solidFill>
                <a:latin typeface="Arial" pitchFamily="34" charset="0"/>
                <a:ea typeface="Arial" pitchFamily="34" charset="-122"/>
                <a:cs typeface="Arial" pitchFamily="34" charset="-120"/>
              </a:rPr>
              <a:t>HARNEY &amp; SONS · TWO WORKFLOWS</a:t>
            </a:r>
            <a:endParaRPr lang="en-US" sz="975" dirty="0"/>
          </a:p>
        </p:txBody>
      </p:sp>
      <p:sp>
        <p:nvSpPr>
          <p:cNvPr id="3" name="Text 1"/>
          <p:cNvSpPr/>
          <p:nvPr/>
        </p:nvSpPr>
        <p:spPr>
          <a:xfrm>
            <a:off x="12134188" y="609600"/>
            <a:ext cx="800761" cy="173567"/>
          </a:xfrm>
          <a:prstGeom prst="rect">
            <a:avLst/>
          </a:prstGeom>
          <a:noFill/>
          <a:ln/>
        </p:spPr>
        <p:txBody>
          <a:bodyPr wrap="square" lIns="25400" tIns="25400" rIns="25400" bIns="25400" rtlCol="0" anchor="t">
            <a:normAutofit fontScale="92500" lnSpcReduction="20000"/>
          </a:bodyPr>
          <a:lstStyle/>
          <a:p>
            <a:pPr marL="0" indent="0" algn="l">
              <a:buNone/>
            </a:pPr>
            <a:r>
              <a:rPr lang="en-US" sz="975" b="1" kern="0" spc="176" dirty="0">
                <a:solidFill>
                  <a:srgbClr val="9AA1AC"/>
                </a:solidFill>
                <a:latin typeface="Arial" pitchFamily="34" charset="0"/>
                <a:ea typeface="Arial" pitchFamily="34" charset="-122"/>
                <a:cs typeface="Arial" pitchFamily="34" charset="-120"/>
              </a:rPr>
              <a:t>RESULTS</a:t>
            </a:r>
            <a:endParaRPr lang="en-US" sz="975" dirty="0"/>
          </a:p>
        </p:txBody>
      </p:sp>
      <p:sp>
        <p:nvSpPr>
          <p:cNvPr id="4" name="Text 2"/>
          <p:cNvSpPr/>
          <p:nvPr/>
        </p:nvSpPr>
        <p:spPr>
          <a:xfrm>
            <a:off x="857250" y="1047750"/>
            <a:ext cx="1825850"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1A1A1A"/>
                </a:solidFill>
                <a:latin typeface="Arial" pitchFamily="34" charset="0"/>
                <a:ea typeface="Arial" pitchFamily="34" charset="-122"/>
                <a:cs typeface="Arial" pitchFamily="34" charset="-120"/>
              </a:rPr>
              <a:t>What it</a:t>
            </a:r>
            <a:endParaRPr lang="en-US" sz="4200" dirty="0"/>
          </a:p>
        </p:txBody>
      </p:sp>
      <p:sp>
        <p:nvSpPr>
          <p:cNvPr id="5" name="Text 3"/>
          <p:cNvSpPr/>
          <p:nvPr/>
        </p:nvSpPr>
        <p:spPr>
          <a:xfrm>
            <a:off x="2650464" y="1047750"/>
            <a:ext cx="2740449" cy="646112"/>
          </a:xfrm>
          <a:prstGeom prst="rect">
            <a:avLst/>
          </a:prstGeom>
          <a:noFill/>
          <a:ln/>
        </p:spPr>
        <p:txBody>
          <a:bodyPr wrap="square" lIns="25400" tIns="25400" rIns="25400" bIns="25400" rtlCol="0" anchor="t">
            <a:normAutofit lnSpcReduction="10000"/>
          </a:bodyPr>
          <a:lstStyle/>
          <a:p>
            <a:pPr marL="0" indent="0" algn="l">
              <a:lnSpc>
                <a:spcPct val="99750"/>
              </a:lnSpc>
              <a:buNone/>
            </a:pPr>
            <a:r>
              <a:rPr lang="en-US" sz="4200" dirty="0">
                <a:solidFill>
                  <a:srgbClr val="334D98"/>
                </a:solidFill>
                <a:latin typeface="Arial" pitchFamily="34" charset="0"/>
                <a:ea typeface="Arial" pitchFamily="34" charset="-122"/>
                <a:cs typeface="Arial" pitchFamily="34" charset="-120"/>
              </a:rPr>
              <a:t>adds up to</a:t>
            </a:r>
            <a:endParaRPr lang="en-US" sz="4200" dirty="0"/>
          </a:p>
        </p:txBody>
      </p:sp>
      <p:sp>
        <p:nvSpPr>
          <p:cNvPr id="6" name="Shape 4"/>
          <p:cNvSpPr/>
          <p:nvPr/>
        </p:nvSpPr>
        <p:spPr>
          <a:xfrm>
            <a:off x="840741" y="2609850"/>
            <a:ext cx="3822700" cy="2575455"/>
          </a:xfrm>
          <a:prstGeom prst="roundRect">
            <a:avLst>
              <a:gd name="adj" fmla="val 11669"/>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7" name="Text 5"/>
          <p:cNvSpPr/>
          <p:nvPr/>
        </p:nvSpPr>
        <p:spPr>
          <a:xfrm>
            <a:off x="1206077" y="3245750"/>
            <a:ext cx="3473874" cy="9525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7200" dirty="0">
                <a:solidFill>
                  <a:srgbClr val="334D98"/>
                </a:solidFill>
                <a:latin typeface="Arial" pitchFamily="34" charset="0"/>
                <a:ea typeface="Arial" pitchFamily="34" charset="-122"/>
                <a:cs typeface="Arial" pitchFamily="34" charset="-120"/>
              </a:rPr>
              <a:t>20+</a:t>
            </a:r>
            <a:endParaRPr lang="en-US" sz="7200" dirty="0"/>
          </a:p>
        </p:txBody>
      </p:sp>
      <p:sp>
        <p:nvSpPr>
          <p:cNvPr id="8" name="Text 6"/>
          <p:cNvSpPr/>
          <p:nvPr/>
        </p:nvSpPr>
        <p:spPr>
          <a:xfrm>
            <a:off x="1189567" y="4175337"/>
            <a:ext cx="3252809" cy="438150"/>
          </a:xfrm>
          <a:prstGeom prst="rect">
            <a:avLst/>
          </a:prstGeom>
          <a:noFill/>
          <a:ln/>
        </p:spPr>
        <p:txBody>
          <a:bodyPr wrap="square" lIns="25400" tIns="25400" rIns="25400" bIns="25400" rtlCol="0" anchor="t">
            <a:normAutofit lnSpcReduction="10000"/>
          </a:bodyPr>
          <a:lstStyle/>
          <a:p>
            <a:pPr marL="0" indent="0" algn="l">
              <a:lnSpc>
                <a:spcPct val="131250"/>
              </a:lnSpc>
              <a:buNone/>
            </a:pPr>
            <a:r>
              <a:rPr lang="en-US" sz="1050" b="1" kern="0" spc="168" dirty="0">
                <a:solidFill>
                  <a:srgbClr val="6B7280"/>
                </a:solidFill>
                <a:latin typeface="Arial" pitchFamily="34" charset="0"/>
                <a:ea typeface="Arial" pitchFamily="34" charset="-122"/>
                <a:cs typeface="Arial" pitchFamily="34" charset="-120"/>
              </a:rPr>
              <a:t>PAPER FORMS REPLACED WITH DIGITAL CAPTURE</a:t>
            </a:r>
            <a:endParaRPr lang="en-US" sz="1050" dirty="0"/>
          </a:p>
        </p:txBody>
      </p:sp>
      <p:sp>
        <p:nvSpPr>
          <p:cNvPr id="9" name="Shape 7"/>
          <p:cNvSpPr/>
          <p:nvPr/>
        </p:nvSpPr>
        <p:spPr>
          <a:xfrm>
            <a:off x="4930141" y="2609850"/>
            <a:ext cx="3822700" cy="2575455"/>
          </a:xfrm>
          <a:prstGeom prst="roundRect">
            <a:avLst>
              <a:gd name="adj" fmla="val 10338"/>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0" name="Text 8"/>
          <p:cNvSpPr/>
          <p:nvPr/>
        </p:nvSpPr>
        <p:spPr>
          <a:xfrm>
            <a:off x="5295477" y="3245750"/>
            <a:ext cx="3473874" cy="9525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7200" dirty="0">
                <a:solidFill>
                  <a:srgbClr val="334D98"/>
                </a:solidFill>
                <a:latin typeface="Arial" pitchFamily="34" charset="0"/>
                <a:ea typeface="Arial" pitchFamily="34" charset="-122"/>
                <a:cs typeface="Arial" pitchFamily="34" charset="-120"/>
              </a:rPr>
              <a:t>100k+</a:t>
            </a:r>
            <a:endParaRPr lang="en-US" sz="7200" dirty="0"/>
          </a:p>
        </p:txBody>
      </p:sp>
      <p:sp>
        <p:nvSpPr>
          <p:cNvPr id="11" name="Text 9"/>
          <p:cNvSpPr/>
          <p:nvPr/>
        </p:nvSpPr>
        <p:spPr>
          <a:xfrm>
            <a:off x="5278967" y="4175337"/>
            <a:ext cx="3252809" cy="438150"/>
          </a:xfrm>
          <a:prstGeom prst="rect">
            <a:avLst/>
          </a:prstGeom>
          <a:noFill/>
          <a:ln/>
        </p:spPr>
        <p:txBody>
          <a:bodyPr wrap="square" lIns="25400" tIns="25400" rIns="25400" bIns="25400" rtlCol="0" anchor="t">
            <a:normAutofit lnSpcReduction="10000"/>
          </a:bodyPr>
          <a:lstStyle/>
          <a:p>
            <a:pPr marL="0" indent="0" algn="l">
              <a:lnSpc>
                <a:spcPct val="131250"/>
              </a:lnSpc>
              <a:buNone/>
            </a:pPr>
            <a:r>
              <a:rPr lang="en-US" sz="1050" b="1" kern="0" spc="168" dirty="0">
                <a:solidFill>
                  <a:srgbClr val="6B7280"/>
                </a:solidFill>
                <a:latin typeface="Arial" pitchFamily="34" charset="0"/>
                <a:ea typeface="Arial" pitchFamily="34" charset="-122"/>
                <a:cs typeface="Arial" pitchFamily="34" charset="-120"/>
              </a:rPr>
              <a:t>SAP RECORDS MATCHED AND ORGANIZED</a:t>
            </a:r>
            <a:endParaRPr lang="en-US" sz="1050" dirty="0"/>
          </a:p>
        </p:txBody>
      </p:sp>
      <p:sp>
        <p:nvSpPr>
          <p:cNvPr id="12" name="Shape 10"/>
          <p:cNvSpPr/>
          <p:nvPr/>
        </p:nvSpPr>
        <p:spPr>
          <a:xfrm>
            <a:off x="9036050" y="2609850"/>
            <a:ext cx="3822700" cy="2575455"/>
          </a:xfrm>
          <a:prstGeom prst="roundRect">
            <a:avLst>
              <a:gd name="adj" fmla="val 10338"/>
            </a:avLst>
          </a:prstGeom>
          <a:solidFill>
            <a:srgbClr val="FFFFFF"/>
          </a:solidFill>
          <a:ln w="8467">
            <a:solidFill>
              <a:srgbClr val="E6E8EC"/>
            </a:solidFill>
            <a:prstDash val="solid"/>
          </a:ln>
          <a:effectLst>
            <a:outerShdw blurRad="28575" dist="9525" dir="5400000" algn="bl" rotWithShape="0">
              <a:srgbClr val="141E3C">
                <a:alpha val="5000"/>
              </a:srgbClr>
            </a:outerShdw>
          </a:effectLst>
        </p:spPr>
        <p:txBody>
          <a:bodyPr/>
          <a:lstStyle/>
          <a:p>
            <a:endParaRPr lang="en-US"/>
          </a:p>
        </p:txBody>
      </p:sp>
      <p:sp>
        <p:nvSpPr>
          <p:cNvPr id="13" name="Text 11"/>
          <p:cNvSpPr/>
          <p:nvPr/>
        </p:nvSpPr>
        <p:spPr>
          <a:xfrm>
            <a:off x="9384877" y="3245750"/>
            <a:ext cx="3473874" cy="952500"/>
          </a:xfrm>
          <a:prstGeom prst="rect">
            <a:avLst/>
          </a:prstGeom>
          <a:noFill/>
          <a:ln/>
        </p:spPr>
        <p:txBody>
          <a:bodyPr wrap="square" lIns="25400" tIns="25400" rIns="25400" bIns="25400" rtlCol="0" anchor="t">
            <a:normAutofit lnSpcReduction="10000"/>
          </a:bodyPr>
          <a:lstStyle/>
          <a:p>
            <a:pPr marL="0" indent="0" algn="l">
              <a:lnSpc>
                <a:spcPct val="86400"/>
              </a:lnSpc>
              <a:buNone/>
            </a:pPr>
            <a:r>
              <a:rPr lang="en-US" sz="7200" dirty="0">
                <a:solidFill>
                  <a:srgbClr val="334D98"/>
                </a:solidFill>
                <a:latin typeface="Arial" pitchFamily="34" charset="0"/>
                <a:ea typeface="Arial" pitchFamily="34" charset="-122"/>
                <a:cs typeface="Arial" pitchFamily="34" charset="-120"/>
              </a:rPr>
              <a:t>15</a:t>
            </a:r>
            <a:endParaRPr lang="en-US" sz="7200" dirty="0"/>
          </a:p>
        </p:txBody>
      </p:sp>
      <p:sp>
        <p:nvSpPr>
          <p:cNvPr id="14" name="Text 12"/>
          <p:cNvSpPr/>
          <p:nvPr/>
        </p:nvSpPr>
        <p:spPr>
          <a:xfrm>
            <a:off x="9368367" y="4175337"/>
            <a:ext cx="3252809" cy="438150"/>
          </a:xfrm>
          <a:prstGeom prst="rect">
            <a:avLst/>
          </a:prstGeom>
          <a:noFill/>
          <a:ln/>
        </p:spPr>
        <p:txBody>
          <a:bodyPr wrap="square" lIns="25400" tIns="25400" rIns="25400" bIns="25400" rtlCol="0" anchor="t">
            <a:normAutofit lnSpcReduction="10000"/>
          </a:bodyPr>
          <a:lstStyle/>
          <a:p>
            <a:pPr marL="0" indent="0" algn="l">
              <a:lnSpc>
                <a:spcPct val="131250"/>
              </a:lnSpc>
              <a:buNone/>
            </a:pPr>
            <a:r>
              <a:rPr lang="en-US" sz="1050" b="1" kern="0" spc="168" dirty="0">
                <a:solidFill>
                  <a:srgbClr val="6B7280"/>
                </a:solidFill>
                <a:latin typeface="Arial" pitchFamily="34" charset="0"/>
                <a:ea typeface="Arial" pitchFamily="34" charset="-122"/>
                <a:cs typeface="Arial" pitchFamily="34" charset="-120"/>
              </a:rPr>
              <a:t>SEATS ACROSS PRODUCTION, PROCUREMENT AND COMMERCIAL</a:t>
            </a:r>
            <a:endParaRPr lang="en-US" sz="1050" dirty="0"/>
          </a:p>
        </p:txBody>
      </p:sp>
      <p:sp>
        <p:nvSpPr>
          <p:cNvPr id="16" name="Shape 14"/>
          <p:cNvSpPr/>
          <p:nvPr/>
        </p:nvSpPr>
        <p:spPr>
          <a:xfrm>
            <a:off x="857250" y="6819900"/>
            <a:ext cx="12001500" cy="9525"/>
          </a:xfrm>
          <a:prstGeom prst="rect">
            <a:avLst/>
          </a:prstGeom>
          <a:solidFill>
            <a:srgbClr val="E3E5EA"/>
          </a:solidFill>
          <a:ln/>
        </p:spPr>
        <p:txBody>
          <a:bodyPr/>
          <a:lstStyle/>
          <a:p>
            <a:endParaRPr lang="en-US"/>
          </a:p>
        </p:txBody>
      </p:sp>
      <p:sp>
        <p:nvSpPr>
          <p:cNvPr id="17" name="Text 15"/>
          <p:cNvSpPr/>
          <p:nvPr/>
        </p:nvSpPr>
        <p:spPr>
          <a:xfrm>
            <a:off x="857250" y="7029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sp>
        <p:nvSpPr>
          <p:cNvPr id="18" name="Text 16"/>
          <p:cNvSpPr/>
          <p:nvPr/>
        </p:nvSpPr>
        <p:spPr>
          <a:xfrm>
            <a:off x="12077436" y="7029450"/>
            <a:ext cx="857515"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TWBS.COM</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2">
    <p:bg>
      <p:bgPr>
        <a:solidFill>
          <a:srgbClr val="F4F5F7"/>
        </a:solidFill>
        <a:effectLst/>
      </p:bgPr>
    </p:bg>
    <p:spTree>
      <p:nvGrpSpPr>
        <p:cNvPr id="1" name=""/>
        <p:cNvGrpSpPr/>
        <p:nvPr/>
      </p:nvGrpSpPr>
      <p:grpSpPr>
        <a:xfrm>
          <a:off x="0" y="0"/>
          <a:ext cx="0" cy="0"/>
          <a:chOff x="0" y="0"/>
          <a:chExt cx="0" cy="0"/>
        </a:xfrm>
      </p:grpSpPr>
      <p:sp>
        <p:nvSpPr>
          <p:cNvPr id="2" name="Text 0"/>
          <p:cNvSpPr/>
          <p:nvPr/>
        </p:nvSpPr>
        <p:spPr>
          <a:xfrm>
            <a:off x="857249" y="1780513"/>
            <a:ext cx="11576685" cy="1592527"/>
          </a:xfrm>
          <a:prstGeom prst="rect">
            <a:avLst/>
          </a:prstGeom>
          <a:noFill/>
          <a:ln/>
        </p:spPr>
        <p:txBody>
          <a:bodyPr wrap="square" lIns="25400" tIns="25400" rIns="25400" bIns="25400" rtlCol="0" anchor="t">
            <a:normAutofit lnSpcReduction="10000"/>
          </a:bodyPr>
          <a:lstStyle/>
          <a:p>
            <a:pPr marL="0" indent="0" algn="l">
              <a:lnSpc>
                <a:spcPct val="104318"/>
              </a:lnSpc>
              <a:buNone/>
            </a:pPr>
            <a:r>
              <a:rPr lang="en-US" sz="5100" dirty="0">
                <a:solidFill>
                  <a:srgbClr val="1A1A1A"/>
                </a:solidFill>
                <a:latin typeface="Arial" pitchFamily="34" charset="0"/>
                <a:ea typeface="Arial" pitchFamily="34" charset="-122"/>
                <a:cs typeface="Arial" pitchFamily="34" charset="-120"/>
              </a:rPr>
              <a:t>The question isn't whether AI can read your forms</a:t>
            </a:r>
            <a:endParaRPr lang="en-US" sz="5100" dirty="0"/>
          </a:p>
        </p:txBody>
      </p:sp>
      <p:sp>
        <p:nvSpPr>
          <p:cNvPr id="3" name="Text 1"/>
          <p:cNvSpPr/>
          <p:nvPr/>
        </p:nvSpPr>
        <p:spPr>
          <a:xfrm>
            <a:off x="857248" y="3545217"/>
            <a:ext cx="11576685" cy="1592527"/>
          </a:xfrm>
          <a:prstGeom prst="rect">
            <a:avLst/>
          </a:prstGeom>
          <a:noFill/>
          <a:ln/>
        </p:spPr>
        <p:txBody>
          <a:bodyPr wrap="square" lIns="25400" tIns="25400" rIns="25400" bIns="25400" rtlCol="0" anchor="t">
            <a:normAutofit lnSpcReduction="10000"/>
          </a:bodyPr>
          <a:lstStyle/>
          <a:p>
            <a:pPr marL="0" indent="0" algn="l">
              <a:lnSpc>
                <a:spcPct val="104318"/>
              </a:lnSpc>
              <a:buNone/>
            </a:pPr>
            <a:r>
              <a:rPr lang="en-US" sz="5100" dirty="0">
                <a:solidFill>
                  <a:srgbClr val="334D98"/>
                </a:solidFill>
                <a:latin typeface="Arial" pitchFamily="34" charset="0"/>
                <a:ea typeface="Arial" pitchFamily="34" charset="-122"/>
                <a:cs typeface="Arial" pitchFamily="34" charset="-120"/>
              </a:rPr>
              <a:t>It's what </a:t>
            </a:r>
            <a:r>
              <a:rPr lang="en-US" sz="5100" b="1" dirty="0">
                <a:solidFill>
                  <a:srgbClr val="334D98"/>
                </a:solidFill>
                <a:latin typeface="Arial" pitchFamily="34" charset="0"/>
                <a:ea typeface="Arial" pitchFamily="34" charset="-122"/>
                <a:cs typeface="Arial" pitchFamily="34" charset="-120"/>
              </a:rPr>
              <a:t>truth looks like </a:t>
            </a:r>
            <a:r>
              <a:rPr lang="en-US" sz="5100" dirty="0">
                <a:solidFill>
                  <a:srgbClr val="334D98"/>
                </a:solidFill>
                <a:latin typeface="Arial" pitchFamily="34" charset="0"/>
                <a:ea typeface="Arial" pitchFamily="34" charset="-122"/>
                <a:cs typeface="Arial" pitchFamily="34" charset="-120"/>
              </a:rPr>
              <a:t>between AI and your ERP</a:t>
            </a:r>
            <a:endParaRPr lang="en-US" sz="5100" dirty="0"/>
          </a:p>
        </p:txBody>
      </p:sp>
      <p:sp>
        <p:nvSpPr>
          <p:cNvPr id="4" name="Text 2"/>
          <p:cNvSpPr/>
          <p:nvPr/>
        </p:nvSpPr>
        <p:spPr>
          <a:xfrm>
            <a:off x="857250" y="6902450"/>
            <a:ext cx="2636692" cy="16510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44" dirty="0">
                <a:solidFill>
                  <a:srgbClr val="9AA1AC"/>
                </a:solidFill>
                <a:latin typeface="Arial" pitchFamily="34" charset="0"/>
                <a:ea typeface="Arial" pitchFamily="34" charset="-122"/>
                <a:cs typeface="Arial" pitchFamily="34" charset="-120"/>
              </a:rPr>
              <a:t>THIRD WAVE BUSINESS SYSTEMS</a:t>
            </a:r>
            <a:endParaRPr lang="en-US" sz="900" dirty="0"/>
          </a:p>
        </p:txBody>
      </p:sp>
      <p:pic>
        <p:nvPicPr>
          <p:cNvPr id="6" name="Picture 5">
            <a:extLst>
              <a:ext uri="{FF2B5EF4-FFF2-40B4-BE49-F238E27FC236}">
                <a16:creationId xmlns:a16="http://schemas.microsoft.com/office/drawing/2014/main" id="{854EBBE2-C3B3-B8E9-26EC-E497EFD9BE80}"/>
              </a:ext>
            </a:extLst>
          </p:cNvPr>
          <p:cNvPicPr>
            <a:picLocks noChangeAspect="1"/>
          </p:cNvPicPr>
          <p:nvPr/>
        </p:nvPicPr>
        <p:blipFill>
          <a:blip r:embed="rId3"/>
          <a:srcRect/>
          <a:stretch>
            <a:fillRect/>
          </a:stretch>
        </p:blipFill>
        <p:spPr>
          <a:xfrm>
            <a:off x="11280116" y="5579300"/>
            <a:ext cx="2307633" cy="230763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8B679562E15E51429116C268C94033B9" ma:contentTypeVersion="17" ma:contentTypeDescription="Crear nuevo documento." ma:contentTypeScope="" ma:versionID="b10f2dbc94ad97f1a415670d723d232e">
  <xsd:schema xmlns:xsd="http://www.w3.org/2001/XMLSchema" xmlns:xs="http://www.w3.org/2001/XMLSchema" xmlns:p="http://schemas.microsoft.com/office/2006/metadata/properties" xmlns:ns2="d93a1612-2812-4362-b96f-08abb9644e98" xmlns:ns3="1d1b0b60-5ef1-41d2-83e8-c729ec8a6f85" targetNamespace="http://schemas.microsoft.com/office/2006/metadata/properties" ma:root="true" ma:fieldsID="7f2b058fa4bc4db57519c076bdedf55d" ns2:_="" ns3:_="">
    <xsd:import namespace="d93a1612-2812-4362-b96f-08abb9644e98"/>
    <xsd:import namespace="1d1b0b60-5ef1-41d2-83e8-c729ec8a6f8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3a1612-2812-4362-b96f-08abb9644e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be8d4159-6d62-415f-9967-9f5b561ca317"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1b0b60-5ef1-41d2-83e8-c729ec8a6f85" elementFormDefault="qualified">
    <xsd:import namespace="http://schemas.microsoft.com/office/2006/documentManagement/types"/>
    <xsd:import namespace="http://schemas.microsoft.com/office/infopath/2007/PartnerControls"/>
    <xsd:element name="SharedWithUsers" ma:index="14"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f65d33c7-679b-44eb-8775-d5df4d749402}" ma:internalName="TaxCatchAll" ma:showField="CatchAllData" ma:web="1d1b0b60-5ef1-41d2-83e8-c729ec8a6f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d1b0b60-5ef1-41d2-83e8-c729ec8a6f85" xsi:nil="true"/>
    <lcf76f155ced4ddcb4097134ff3c332f xmlns="d93a1612-2812-4362-b96f-08abb9644e9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F138983-B89F-4F7F-B06A-315C9BB861AE}"/>
</file>

<file path=customXml/itemProps2.xml><?xml version="1.0" encoding="utf-8"?>
<ds:datastoreItem xmlns:ds="http://schemas.openxmlformats.org/officeDocument/2006/customXml" ds:itemID="{F5D63E71-F5F3-48E9-A352-5A0AEF46E438}"/>
</file>

<file path=customXml/itemProps3.xml><?xml version="1.0" encoding="utf-8"?>
<ds:datastoreItem xmlns:ds="http://schemas.openxmlformats.org/officeDocument/2006/customXml" ds:itemID="{FA6451DF-95FF-46AC-AD1B-DB7A34A3B43F}"/>
</file>

<file path=docProps/app.xml><?xml version="1.0" encoding="utf-8"?>
<Properties xmlns="http://schemas.openxmlformats.org/officeDocument/2006/extended-properties" xmlns:vt="http://schemas.openxmlformats.org/officeDocument/2006/docPropsVTypes">
  <TotalTime>196</TotalTime>
  <Words>4022</Words>
  <Application>Microsoft Office PowerPoint</Application>
  <PresentationFormat>Custom</PresentationFormat>
  <Paragraphs>445</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Kellen Liu</cp:lastModifiedBy>
  <cp:revision>6</cp:revision>
  <dcterms:created xsi:type="dcterms:W3CDTF">2026-09-11T23:00:05Z</dcterms:created>
  <dcterms:modified xsi:type="dcterms:W3CDTF">2026-09-14T21:27:43Z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0x0101008B679562E15E51429116C268C94033B9</vt:lpwstr>
  </property>
</Properties>
</file>